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4630400" cy="8229600"/>
  <p:notesSz cx="8229600" cy="14630400"/>
  <p:embeddedFontLst>
    <p:embeddedFont>
      <p:font typeface="Syne"/>
      <p:regular r:id="rId38"/>
    </p:embeddedFont>
    <p:embeddedFont>
      <p:font typeface="Syne"/>
      <p:regular r:id="rId39"/>
    </p:embeddedFont>
    <p:embeddedFont>
      <p:font typeface="Overpass Light"/>
      <p:regular r:id="rId40"/>
    </p:embeddedFont>
    <p:embeddedFont>
      <p:font typeface="Overpass Light"/>
      <p:regular r:id="rId41"/>
    </p:embeddedFont>
    <p:embeddedFont>
      <p:font typeface="Overpass Light"/>
      <p:regular r:id="rId42"/>
    </p:embeddedFont>
    <p:embeddedFont>
      <p:font typeface="Overpass Light"/>
      <p:regular r:id="rId4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 Id="rId38" Type="http://schemas.openxmlformats.org/officeDocument/2006/relationships/font" Target="fonts/font1.fntdata"/><Relationship Id="rId39" Type="http://schemas.openxmlformats.org/officeDocument/2006/relationships/font" Target="fonts/font2.fntdata"/><Relationship Id="rId40" Type="http://schemas.openxmlformats.org/officeDocument/2006/relationships/font" Target="fonts/font3.fntdata"/><Relationship Id="rId41" Type="http://schemas.openxmlformats.org/officeDocument/2006/relationships/font" Target="fonts/font4.fntdata"/><Relationship Id="rId42" Type="http://schemas.openxmlformats.org/officeDocument/2006/relationships/font" Target="fonts/font5.fntdata"/><Relationship Id="rId4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7.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slideLayout" Target="../slideLayouts/slideLayout23.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slideLayout" Target="../slideLayouts/slideLayout24.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slideLayout" Target="../slideLayouts/slideLayout25.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slideLayout" Target="../slideLayouts/slideLayout29.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png"/><Relationship Id="rId6" Type="http://schemas.openxmlformats.org/officeDocument/2006/relationships/slideLayout" Target="../slideLayouts/slideLayout30.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From Fully Connected Layers to Convolution</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Explore the transition from traditional fully connected neural network layers to the powerful technique of convolutional layers, which revolutionized image processing and computer vision.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1085"/>
            <a:ext cx="7200662"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Visualizing Convolution</a:t>
            </a:r>
            <a:endParaRPr lang="en-US" sz="4450" dirty="0"/>
          </a:p>
        </p:txBody>
      </p:sp>
      <p:sp>
        <p:nvSpPr>
          <p:cNvPr id="4" name="Text 1"/>
          <p:cNvSpPr/>
          <p:nvPr/>
        </p:nvSpPr>
        <p:spPr>
          <a:xfrm>
            <a:off x="793790" y="306002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Visualizing the convolution operation helps us understand how it works. The convolution filter slides across the input image, performing element-wise multiplication and summation to produce the output feature map. This process captures local patterns and features in the image.</a:t>
            </a:r>
            <a:endParaRPr lang="en-US" sz="1750" dirty="0"/>
          </a:p>
        </p:txBody>
      </p:sp>
      <p:sp>
        <p:nvSpPr>
          <p:cNvPr id="5" name="Text 2"/>
          <p:cNvSpPr/>
          <p:nvPr/>
        </p:nvSpPr>
        <p:spPr>
          <a:xfrm>
            <a:off x="793790" y="4766786"/>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size and stride of the filter, as well as the padding applied, all affect the resulting feature map. Visualizing these parameters in action provides intuition about how convolutional layers extract meaningful representations from raw image data.</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4812" y="494109"/>
            <a:ext cx="7887176" cy="1122045"/>
          </a:xfrm>
          <a:prstGeom prst="rect">
            <a:avLst/>
          </a:prstGeom>
          <a:noFill/>
          <a:ln/>
        </p:spPr>
        <p:txBody>
          <a:bodyPr wrap="square" lIns="0" tIns="0" rIns="0" bIns="0" rtlCol="0" anchor="t"/>
          <a:lstStyle/>
          <a:p>
            <a:pPr indent="0" marL="0">
              <a:lnSpc>
                <a:spcPts val="4400"/>
              </a:lnSpc>
              <a:buNone/>
            </a:pPr>
            <a:r>
              <a:rPr lang="en-US" sz="3500" b="1" dirty="0">
                <a:solidFill>
                  <a:srgbClr val="233939"/>
                </a:solidFill>
                <a:latin typeface="Syne Bold" pitchFamily="34" charset="0"/>
                <a:ea typeface="Syne Bold" pitchFamily="34" charset="-122"/>
                <a:cs typeface="Syne Bold" pitchFamily="34" charset="-120"/>
              </a:rPr>
              <a:t>Multi-Input and Multi-Output Channels</a:t>
            </a:r>
            <a:endParaRPr lang="en-US" sz="3500" dirty="0"/>
          </a:p>
        </p:txBody>
      </p:sp>
      <p:pic>
        <p:nvPicPr>
          <p:cNvPr id="4" name="Image 1" descr="preencoded.png">    </p:cNvPr>
          <p:cNvPicPr>
            <a:picLocks noChangeAspect="1"/>
          </p:cNvPicPr>
          <p:nvPr/>
        </p:nvPicPr>
        <p:blipFill>
          <a:blip r:embed="rId2"/>
          <a:stretch>
            <a:fillRect/>
          </a:stretch>
        </p:blipFill>
        <p:spPr>
          <a:xfrm>
            <a:off x="6114812" y="1885474"/>
            <a:ext cx="448866" cy="448866"/>
          </a:xfrm>
          <a:prstGeom prst="rect">
            <a:avLst/>
          </a:prstGeom>
        </p:spPr>
      </p:pic>
      <p:sp>
        <p:nvSpPr>
          <p:cNvPr id="5" name="Text 1"/>
          <p:cNvSpPr/>
          <p:nvPr/>
        </p:nvSpPr>
        <p:spPr>
          <a:xfrm>
            <a:off x="6114812" y="2513886"/>
            <a:ext cx="2910959" cy="280511"/>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Multiple Input Channels</a:t>
            </a:r>
            <a:endParaRPr lang="en-US" sz="1750" dirty="0"/>
          </a:p>
        </p:txBody>
      </p:sp>
      <p:sp>
        <p:nvSpPr>
          <p:cNvPr id="6" name="Text 2"/>
          <p:cNvSpPr/>
          <p:nvPr/>
        </p:nvSpPr>
        <p:spPr>
          <a:xfrm>
            <a:off x="6114812" y="2902029"/>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Convolutional networks can accept input with multiple channels, such as the three color channels (RGB) of an image.</a:t>
            </a:r>
            <a:endParaRPr lang="en-US" sz="1400" dirty="0"/>
          </a:p>
        </p:txBody>
      </p:sp>
      <p:pic>
        <p:nvPicPr>
          <p:cNvPr id="7" name="Image 2" descr="preencoded.png">    </p:cNvPr>
          <p:cNvPicPr>
            <a:picLocks noChangeAspect="1"/>
          </p:cNvPicPr>
          <p:nvPr/>
        </p:nvPicPr>
        <p:blipFill>
          <a:blip r:embed="rId3"/>
          <a:stretch>
            <a:fillRect/>
          </a:stretch>
        </p:blipFill>
        <p:spPr>
          <a:xfrm>
            <a:off x="6114812" y="4015026"/>
            <a:ext cx="448866" cy="448866"/>
          </a:xfrm>
          <a:prstGeom prst="rect">
            <a:avLst/>
          </a:prstGeom>
        </p:spPr>
      </p:pic>
      <p:sp>
        <p:nvSpPr>
          <p:cNvPr id="8" name="Text 3"/>
          <p:cNvSpPr/>
          <p:nvPr/>
        </p:nvSpPr>
        <p:spPr>
          <a:xfrm>
            <a:off x="6114812" y="4643438"/>
            <a:ext cx="3142893" cy="280511"/>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Multiple Output Channels</a:t>
            </a:r>
            <a:endParaRPr lang="en-US" sz="1750" dirty="0"/>
          </a:p>
        </p:txBody>
      </p:sp>
      <p:sp>
        <p:nvSpPr>
          <p:cNvPr id="9" name="Text 4"/>
          <p:cNvSpPr/>
          <p:nvPr/>
        </p:nvSpPr>
        <p:spPr>
          <a:xfrm>
            <a:off x="6114812" y="5031581"/>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The convolutional layers can also produce multiple output channels, which can represent different learned features.</a:t>
            </a:r>
            <a:endParaRPr lang="en-US" sz="1400" dirty="0"/>
          </a:p>
        </p:txBody>
      </p:sp>
      <p:pic>
        <p:nvPicPr>
          <p:cNvPr id="10" name="Image 3" descr="preencoded.png">    </p:cNvPr>
          <p:cNvPicPr>
            <a:picLocks noChangeAspect="1"/>
          </p:cNvPicPr>
          <p:nvPr/>
        </p:nvPicPr>
        <p:blipFill>
          <a:blip r:embed="rId4"/>
          <a:stretch>
            <a:fillRect/>
          </a:stretch>
        </p:blipFill>
        <p:spPr>
          <a:xfrm>
            <a:off x="6114812" y="6144578"/>
            <a:ext cx="448866" cy="448866"/>
          </a:xfrm>
          <a:prstGeom prst="rect">
            <a:avLst/>
          </a:prstGeom>
        </p:spPr>
      </p:pic>
      <p:sp>
        <p:nvSpPr>
          <p:cNvPr id="11" name="Text 5"/>
          <p:cNvSpPr/>
          <p:nvPr/>
        </p:nvSpPr>
        <p:spPr>
          <a:xfrm>
            <a:off x="6114812" y="6772989"/>
            <a:ext cx="2659261" cy="280511"/>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Connecting Channels</a:t>
            </a:r>
            <a:endParaRPr lang="en-US" sz="1750" dirty="0"/>
          </a:p>
        </p:txBody>
      </p:sp>
      <p:sp>
        <p:nvSpPr>
          <p:cNvPr id="12" name="Text 6"/>
          <p:cNvSpPr/>
          <p:nvPr/>
        </p:nvSpPr>
        <p:spPr>
          <a:xfrm>
            <a:off x="6114812" y="7161133"/>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Each output channel is connected to a subset of the input channels, allowing the network to learn specialized feature detectors.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934"/>
          </a:xfrm>
          <a:prstGeom prst="rect">
            <a:avLst/>
          </a:prstGeom>
        </p:spPr>
      </p:pic>
      <p:sp>
        <p:nvSpPr>
          <p:cNvPr id="3" name="Text 0"/>
          <p:cNvSpPr/>
          <p:nvPr/>
        </p:nvSpPr>
        <p:spPr>
          <a:xfrm>
            <a:off x="777240" y="610672"/>
            <a:ext cx="7589520" cy="1387793"/>
          </a:xfrm>
          <a:prstGeom prst="rect">
            <a:avLst/>
          </a:prstGeom>
          <a:noFill/>
          <a:ln/>
        </p:spPr>
        <p:txBody>
          <a:bodyPr wrap="square" lIns="0" tIns="0" rIns="0" bIns="0" rtlCol="0" anchor="t"/>
          <a:lstStyle/>
          <a:p>
            <a:pPr indent="0" marL="0">
              <a:lnSpc>
                <a:spcPts val="5450"/>
              </a:lnSpc>
              <a:buNone/>
            </a:pPr>
            <a:r>
              <a:rPr lang="en-US" sz="4350" b="1" dirty="0">
                <a:solidFill>
                  <a:srgbClr val="233939"/>
                </a:solidFill>
                <a:latin typeface="Syne Bold" pitchFamily="34" charset="0"/>
                <a:ea typeface="Syne Bold" pitchFamily="34" charset="-122"/>
                <a:cs typeface="Syne Bold" pitchFamily="34" charset="-120"/>
              </a:rPr>
              <a:t>Motivations for Multiple Channels</a:t>
            </a:r>
            <a:endParaRPr lang="en-US" sz="4350" dirty="0"/>
          </a:p>
        </p:txBody>
      </p:sp>
      <p:sp>
        <p:nvSpPr>
          <p:cNvPr id="4" name="Shape 1"/>
          <p:cNvSpPr/>
          <p:nvPr/>
        </p:nvSpPr>
        <p:spPr>
          <a:xfrm>
            <a:off x="777240" y="2331601"/>
            <a:ext cx="3683794" cy="3063121"/>
          </a:xfrm>
          <a:prstGeom prst="roundRect">
            <a:avLst>
              <a:gd name="adj" fmla="val 3045"/>
            </a:avLst>
          </a:prstGeom>
          <a:solidFill>
            <a:srgbClr val="DDEEE6"/>
          </a:solidFill>
          <a:ln w="7620">
            <a:solidFill>
              <a:srgbClr val="C3D4CC"/>
            </a:solidFill>
            <a:prstDash val="solid"/>
          </a:ln>
        </p:spPr>
      </p:sp>
      <p:sp>
        <p:nvSpPr>
          <p:cNvPr id="5" name="Text 2"/>
          <p:cNvSpPr/>
          <p:nvPr/>
        </p:nvSpPr>
        <p:spPr>
          <a:xfrm>
            <a:off x="1006912" y="2561273"/>
            <a:ext cx="3224451" cy="694134"/>
          </a:xfrm>
          <a:prstGeom prst="rect">
            <a:avLst/>
          </a:prstGeom>
          <a:noFill/>
          <a:ln/>
        </p:spPr>
        <p:txBody>
          <a:bodyPr wrap="square" lIns="0" tIns="0" rIns="0" bIns="0" rtlCol="0" anchor="t"/>
          <a:lstStyle/>
          <a:p>
            <a:pPr indent="0" marL="0">
              <a:lnSpc>
                <a:spcPts val="2700"/>
              </a:lnSpc>
              <a:buNone/>
            </a:pPr>
            <a:r>
              <a:rPr lang="en-US" sz="2150" b="1" dirty="0">
                <a:solidFill>
                  <a:srgbClr val="3B4E4E"/>
                </a:solidFill>
                <a:latin typeface="Syne Bold" pitchFamily="34" charset="0"/>
                <a:ea typeface="Syne Bold" pitchFamily="34" charset="-122"/>
                <a:cs typeface="Syne Bold" pitchFamily="34" charset="-120"/>
              </a:rPr>
              <a:t>Richer Feature Representations</a:t>
            </a:r>
            <a:endParaRPr lang="en-US" sz="2150" dirty="0"/>
          </a:p>
        </p:txBody>
      </p:sp>
      <p:sp>
        <p:nvSpPr>
          <p:cNvPr id="6" name="Text 3"/>
          <p:cNvSpPr/>
          <p:nvPr/>
        </p:nvSpPr>
        <p:spPr>
          <a:xfrm>
            <a:off x="1006912" y="3388638"/>
            <a:ext cx="3224451" cy="1776413"/>
          </a:xfrm>
          <a:prstGeom prst="rect">
            <a:avLst/>
          </a:prstGeom>
          <a:noFill/>
          <a:ln/>
        </p:spPr>
        <p:txBody>
          <a:bodyPr wrap="square" lIns="0" tIns="0" rIns="0" bIns="0" rtlCol="0" anchor="t"/>
          <a:lstStyle/>
          <a:p>
            <a:pPr indent="0" marL="0">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Multiple channels allow the model to learn a diverse set of low-level visual features, capturing more information from the input image.</a:t>
            </a:r>
            <a:endParaRPr lang="en-US" sz="1700" dirty="0"/>
          </a:p>
        </p:txBody>
      </p:sp>
      <p:sp>
        <p:nvSpPr>
          <p:cNvPr id="7" name="Shape 4"/>
          <p:cNvSpPr/>
          <p:nvPr/>
        </p:nvSpPr>
        <p:spPr>
          <a:xfrm>
            <a:off x="4683085" y="2331601"/>
            <a:ext cx="3683794" cy="3063121"/>
          </a:xfrm>
          <a:prstGeom prst="roundRect">
            <a:avLst>
              <a:gd name="adj" fmla="val 3045"/>
            </a:avLst>
          </a:prstGeom>
          <a:solidFill>
            <a:srgbClr val="DDEEE6"/>
          </a:solidFill>
          <a:ln w="7620">
            <a:solidFill>
              <a:srgbClr val="C3D4CC"/>
            </a:solidFill>
            <a:prstDash val="solid"/>
          </a:ln>
        </p:spPr>
      </p:sp>
      <p:sp>
        <p:nvSpPr>
          <p:cNvPr id="8" name="Text 5"/>
          <p:cNvSpPr/>
          <p:nvPr/>
        </p:nvSpPr>
        <p:spPr>
          <a:xfrm>
            <a:off x="4912757" y="2561273"/>
            <a:ext cx="3224451" cy="694134"/>
          </a:xfrm>
          <a:prstGeom prst="rect">
            <a:avLst/>
          </a:prstGeom>
          <a:noFill/>
          <a:ln/>
        </p:spPr>
        <p:txBody>
          <a:bodyPr wrap="square" lIns="0" tIns="0" rIns="0" bIns="0" rtlCol="0" anchor="t"/>
          <a:lstStyle/>
          <a:p>
            <a:pPr indent="0" marL="0">
              <a:lnSpc>
                <a:spcPts val="2700"/>
              </a:lnSpc>
              <a:buNone/>
            </a:pPr>
            <a:r>
              <a:rPr lang="en-US" sz="2150" b="1" dirty="0">
                <a:solidFill>
                  <a:srgbClr val="3B4E4E"/>
                </a:solidFill>
                <a:latin typeface="Syne Bold" pitchFamily="34" charset="0"/>
                <a:ea typeface="Syne Bold" pitchFamily="34" charset="-122"/>
                <a:cs typeface="Syne Bold" pitchFamily="34" charset="-120"/>
              </a:rPr>
              <a:t>Specialization and Modularity</a:t>
            </a:r>
            <a:endParaRPr lang="en-US" sz="2150" dirty="0"/>
          </a:p>
        </p:txBody>
      </p:sp>
      <p:sp>
        <p:nvSpPr>
          <p:cNvPr id="9" name="Text 6"/>
          <p:cNvSpPr/>
          <p:nvPr/>
        </p:nvSpPr>
        <p:spPr>
          <a:xfrm>
            <a:off x="4912757" y="3388638"/>
            <a:ext cx="3224451" cy="1776413"/>
          </a:xfrm>
          <a:prstGeom prst="rect">
            <a:avLst/>
          </a:prstGeom>
          <a:noFill/>
          <a:ln/>
        </p:spPr>
        <p:txBody>
          <a:bodyPr wrap="square" lIns="0" tIns="0" rIns="0" bIns="0" rtlCol="0" anchor="t"/>
          <a:lstStyle/>
          <a:p>
            <a:pPr indent="0" marL="0">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Different channels can become specialized for detecting specific types of patterns, enabling a more modular and flexible architecture.</a:t>
            </a:r>
            <a:endParaRPr lang="en-US" sz="1700" dirty="0"/>
          </a:p>
        </p:txBody>
      </p:sp>
      <p:sp>
        <p:nvSpPr>
          <p:cNvPr id="10" name="Shape 7"/>
          <p:cNvSpPr/>
          <p:nvPr/>
        </p:nvSpPr>
        <p:spPr>
          <a:xfrm>
            <a:off x="777240" y="5616773"/>
            <a:ext cx="7589520" cy="2005489"/>
          </a:xfrm>
          <a:prstGeom prst="roundRect">
            <a:avLst>
              <a:gd name="adj" fmla="val 4651"/>
            </a:avLst>
          </a:prstGeom>
          <a:solidFill>
            <a:srgbClr val="DDEEE6"/>
          </a:solidFill>
          <a:ln w="7620">
            <a:solidFill>
              <a:srgbClr val="C3D4CC"/>
            </a:solidFill>
            <a:prstDash val="solid"/>
          </a:ln>
        </p:spPr>
      </p:sp>
      <p:sp>
        <p:nvSpPr>
          <p:cNvPr id="11" name="Text 8"/>
          <p:cNvSpPr/>
          <p:nvPr/>
        </p:nvSpPr>
        <p:spPr>
          <a:xfrm>
            <a:off x="1006912" y="5846445"/>
            <a:ext cx="4491990" cy="347067"/>
          </a:xfrm>
          <a:prstGeom prst="rect">
            <a:avLst/>
          </a:prstGeom>
          <a:noFill/>
          <a:ln/>
        </p:spPr>
        <p:txBody>
          <a:bodyPr wrap="none" lIns="0" tIns="0" rIns="0" bIns="0" rtlCol="0" anchor="t"/>
          <a:lstStyle/>
          <a:p>
            <a:pPr indent="0" marL="0">
              <a:lnSpc>
                <a:spcPts val="2700"/>
              </a:lnSpc>
              <a:buNone/>
            </a:pPr>
            <a:r>
              <a:rPr lang="en-US" sz="2150" b="1" dirty="0">
                <a:solidFill>
                  <a:srgbClr val="3B4E4E"/>
                </a:solidFill>
                <a:latin typeface="Syne Bold" pitchFamily="34" charset="0"/>
                <a:ea typeface="Syne Bold" pitchFamily="34" charset="-122"/>
                <a:cs typeface="Syne Bold" pitchFamily="34" charset="-120"/>
              </a:rPr>
              <a:t>Increased Modeling Capacity</a:t>
            </a:r>
            <a:endParaRPr lang="en-US" sz="2150" dirty="0"/>
          </a:p>
        </p:txBody>
      </p:sp>
      <p:sp>
        <p:nvSpPr>
          <p:cNvPr id="12" name="Text 9"/>
          <p:cNvSpPr/>
          <p:nvPr/>
        </p:nvSpPr>
        <p:spPr>
          <a:xfrm>
            <a:off x="1006912" y="6326743"/>
            <a:ext cx="7130177" cy="1065848"/>
          </a:xfrm>
          <a:prstGeom prst="rect">
            <a:avLst/>
          </a:prstGeom>
          <a:noFill/>
          <a:ln/>
        </p:spPr>
        <p:txBody>
          <a:bodyPr wrap="square" lIns="0" tIns="0" rIns="0" bIns="0" rtlCol="0" anchor="t"/>
          <a:lstStyle/>
          <a:p>
            <a:pPr indent="0" marL="0">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Stacking multiple channels exponentially increases the number of learnable parameters, allowing the model to represent more complex functions.</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87837"/>
            <a:ext cx="9427131"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Stacking Channels in the Input</a:t>
            </a:r>
            <a:endParaRPr lang="en-US" sz="4450" dirty="0"/>
          </a:p>
        </p:txBody>
      </p:sp>
      <p:sp>
        <p:nvSpPr>
          <p:cNvPr id="3" name="Shape 1"/>
          <p:cNvSpPr/>
          <p:nvPr/>
        </p:nvSpPr>
        <p:spPr>
          <a:xfrm>
            <a:off x="793790" y="1950244"/>
            <a:ext cx="2173724" cy="1306949"/>
          </a:xfrm>
          <a:prstGeom prst="roundRect">
            <a:avLst>
              <a:gd name="adj" fmla="val 7289"/>
            </a:avLst>
          </a:prstGeom>
          <a:solidFill>
            <a:srgbClr val="DDEEE6"/>
          </a:solidFill>
          <a:ln w="7620">
            <a:solidFill>
              <a:srgbClr val="C3D4CC"/>
            </a:solidFill>
            <a:prstDash val="solid"/>
          </a:ln>
        </p:spPr>
      </p:sp>
      <p:sp>
        <p:nvSpPr>
          <p:cNvPr id="4" name="Text 2"/>
          <p:cNvSpPr/>
          <p:nvPr/>
        </p:nvSpPr>
        <p:spPr>
          <a:xfrm>
            <a:off x="1028224" y="2376964"/>
            <a:ext cx="110609" cy="453509"/>
          </a:xfrm>
          <a:prstGeom prst="rect">
            <a:avLst/>
          </a:prstGeom>
          <a:noFill/>
          <a:ln/>
        </p:spPr>
        <p:txBody>
          <a:bodyPr wrap="none" lIns="0" tIns="0" rIns="0" bIns="0" rtlCol="0" anchor="t"/>
          <a:lstStyle/>
          <a:p>
            <a:pPr algn="ctr" indent="0" marL="0">
              <a:lnSpc>
                <a:spcPts val="3550"/>
              </a:lnSpc>
              <a:buNone/>
            </a:pPr>
            <a:r>
              <a:rPr lang="en-US" sz="2200" b="1" dirty="0">
                <a:solidFill>
                  <a:srgbClr val="3B4E4E"/>
                </a:solidFill>
                <a:latin typeface="Syne Bold" pitchFamily="34" charset="0"/>
                <a:ea typeface="Syne Bold" pitchFamily="34" charset="-122"/>
                <a:cs typeface="Syne Bold" pitchFamily="34" charset="-120"/>
              </a:rPr>
              <a:t>1</a:t>
            </a:r>
            <a:endParaRPr lang="en-US" sz="2200" dirty="0"/>
          </a:p>
        </p:txBody>
      </p:sp>
      <p:sp>
        <p:nvSpPr>
          <p:cNvPr id="5" name="Text 3"/>
          <p:cNvSpPr/>
          <p:nvPr/>
        </p:nvSpPr>
        <p:spPr>
          <a:xfrm>
            <a:off x="3194328" y="2177058"/>
            <a:ext cx="2645331"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Grayscale Image</a:t>
            </a:r>
            <a:endParaRPr lang="en-US" sz="2200" dirty="0"/>
          </a:p>
        </p:txBody>
      </p:sp>
      <p:sp>
        <p:nvSpPr>
          <p:cNvPr id="6" name="Text 4"/>
          <p:cNvSpPr/>
          <p:nvPr/>
        </p:nvSpPr>
        <p:spPr>
          <a:xfrm>
            <a:off x="3194328" y="2667476"/>
            <a:ext cx="2645331"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Single channel input</a:t>
            </a:r>
            <a:endParaRPr lang="en-US" sz="1750" dirty="0"/>
          </a:p>
        </p:txBody>
      </p:sp>
      <p:sp>
        <p:nvSpPr>
          <p:cNvPr id="7" name="Shape 5"/>
          <p:cNvSpPr/>
          <p:nvPr/>
        </p:nvSpPr>
        <p:spPr>
          <a:xfrm>
            <a:off x="3080861" y="3241953"/>
            <a:ext cx="10642402" cy="15240"/>
          </a:xfrm>
          <a:prstGeom prst="roundRect">
            <a:avLst>
              <a:gd name="adj" fmla="val 625116"/>
            </a:avLst>
          </a:prstGeom>
          <a:solidFill>
            <a:srgbClr val="C3D4CC"/>
          </a:solidFill>
          <a:ln/>
        </p:spPr>
      </p:sp>
      <p:sp>
        <p:nvSpPr>
          <p:cNvPr id="8" name="Shape 6"/>
          <p:cNvSpPr/>
          <p:nvPr/>
        </p:nvSpPr>
        <p:spPr>
          <a:xfrm>
            <a:off x="793790" y="3370540"/>
            <a:ext cx="4347567" cy="1306949"/>
          </a:xfrm>
          <a:prstGeom prst="roundRect">
            <a:avLst>
              <a:gd name="adj" fmla="val 7289"/>
            </a:avLst>
          </a:prstGeom>
          <a:solidFill>
            <a:srgbClr val="DDEEE6"/>
          </a:solidFill>
          <a:ln w="7620">
            <a:solidFill>
              <a:srgbClr val="C3D4CC"/>
            </a:solidFill>
            <a:prstDash val="solid"/>
          </a:ln>
        </p:spPr>
      </p:sp>
      <p:sp>
        <p:nvSpPr>
          <p:cNvPr id="9" name="Text 7"/>
          <p:cNvSpPr/>
          <p:nvPr/>
        </p:nvSpPr>
        <p:spPr>
          <a:xfrm>
            <a:off x="1028224" y="3797260"/>
            <a:ext cx="176927" cy="453509"/>
          </a:xfrm>
          <a:prstGeom prst="rect">
            <a:avLst/>
          </a:prstGeom>
          <a:noFill/>
          <a:ln/>
        </p:spPr>
        <p:txBody>
          <a:bodyPr wrap="none" lIns="0" tIns="0" rIns="0" bIns="0" rtlCol="0" anchor="t"/>
          <a:lstStyle/>
          <a:p>
            <a:pPr algn="ctr" indent="0" marL="0">
              <a:lnSpc>
                <a:spcPts val="3550"/>
              </a:lnSpc>
              <a:buNone/>
            </a:pPr>
            <a:r>
              <a:rPr lang="en-US" sz="2200" b="1" dirty="0">
                <a:solidFill>
                  <a:srgbClr val="3B4E4E"/>
                </a:solidFill>
                <a:latin typeface="Syne Bold" pitchFamily="34" charset="0"/>
                <a:ea typeface="Syne Bold" pitchFamily="34" charset="-122"/>
                <a:cs typeface="Syne Bold" pitchFamily="34" charset="-120"/>
              </a:rPr>
              <a:t>2</a:t>
            </a:r>
            <a:endParaRPr lang="en-US" sz="2200" dirty="0"/>
          </a:p>
        </p:txBody>
      </p:sp>
      <p:sp>
        <p:nvSpPr>
          <p:cNvPr id="10" name="Text 8"/>
          <p:cNvSpPr/>
          <p:nvPr/>
        </p:nvSpPr>
        <p:spPr>
          <a:xfrm>
            <a:off x="5368171" y="359735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RGB Image</a:t>
            </a:r>
            <a:endParaRPr lang="en-US" sz="2200" dirty="0"/>
          </a:p>
        </p:txBody>
      </p:sp>
      <p:sp>
        <p:nvSpPr>
          <p:cNvPr id="11" name="Text 9"/>
          <p:cNvSpPr/>
          <p:nvPr/>
        </p:nvSpPr>
        <p:spPr>
          <a:xfrm>
            <a:off x="5368171" y="4087773"/>
            <a:ext cx="3480197"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Three channels for red, green, blue</a:t>
            </a:r>
            <a:endParaRPr lang="en-US" sz="1750" dirty="0"/>
          </a:p>
        </p:txBody>
      </p:sp>
      <p:sp>
        <p:nvSpPr>
          <p:cNvPr id="12" name="Shape 10"/>
          <p:cNvSpPr/>
          <p:nvPr/>
        </p:nvSpPr>
        <p:spPr>
          <a:xfrm>
            <a:off x="5254704" y="4662249"/>
            <a:ext cx="8468558" cy="15240"/>
          </a:xfrm>
          <a:prstGeom prst="roundRect">
            <a:avLst>
              <a:gd name="adj" fmla="val 625116"/>
            </a:avLst>
          </a:prstGeom>
          <a:solidFill>
            <a:srgbClr val="C3D4CC"/>
          </a:solidFill>
          <a:ln/>
        </p:spPr>
      </p:sp>
      <p:sp>
        <p:nvSpPr>
          <p:cNvPr id="13" name="Shape 11"/>
          <p:cNvSpPr/>
          <p:nvPr/>
        </p:nvSpPr>
        <p:spPr>
          <a:xfrm>
            <a:off x="793790" y="4790837"/>
            <a:ext cx="6521410" cy="1306949"/>
          </a:xfrm>
          <a:prstGeom prst="roundRect">
            <a:avLst>
              <a:gd name="adj" fmla="val 7289"/>
            </a:avLst>
          </a:prstGeom>
          <a:solidFill>
            <a:srgbClr val="DDEEE6"/>
          </a:solidFill>
          <a:ln w="7620">
            <a:solidFill>
              <a:srgbClr val="C3D4CC"/>
            </a:solidFill>
            <a:prstDash val="solid"/>
          </a:ln>
        </p:spPr>
      </p:sp>
      <p:sp>
        <p:nvSpPr>
          <p:cNvPr id="14" name="Text 12"/>
          <p:cNvSpPr/>
          <p:nvPr/>
        </p:nvSpPr>
        <p:spPr>
          <a:xfrm>
            <a:off x="1028224" y="5217557"/>
            <a:ext cx="181689" cy="453509"/>
          </a:xfrm>
          <a:prstGeom prst="rect">
            <a:avLst/>
          </a:prstGeom>
          <a:noFill/>
          <a:ln/>
        </p:spPr>
        <p:txBody>
          <a:bodyPr wrap="none" lIns="0" tIns="0" rIns="0" bIns="0" rtlCol="0" anchor="t"/>
          <a:lstStyle/>
          <a:p>
            <a:pPr algn="ctr" indent="0" marL="0">
              <a:lnSpc>
                <a:spcPts val="3550"/>
              </a:lnSpc>
              <a:buNone/>
            </a:pPr>
            <a:r>
              <a:rPr lang="en-US" sz="2200" b="1" dirty="0">
                <a:solidFill>
                  <a:srgbClr val="3B4E4E"/>
                </a:solidFill>
                <a:latin typeface="Syne Bold" pitchFamily="34" charset="0"/>
                <a:ea typeface="Syne Bold" pitchFamily="34" charset="-122"/>
                <a:cs typeface="Syne Bold" pitchFamily="34" charset="-120"/>
              </a:rPr>
              <a:t>3</a:t>
            </a:r>
            <a:endParaRPr lang="en-US" sz="2200" dirty="0"/>
          </a:p>
        </p:txBody>
      </p:sp>
      <p:sp>
        <p:nvSpPr>
          <p:cNvPr id="15" name="Text 13"/>
          <p:cNvSpPr/>
          <p:nvPr/>
        </p:nvSpPr>
        <p:spPr>
          <a:xfrm>
            <a:off x="7542014" y="5017651"/>
            <a:ext cx="3274933"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Multi-Channel Inputs</a:t>
            </a:r>
            <a:endParaRPr lang="en-US" sz="2200" dirty="0"/>
          </a:p>
        </p:txBody>
      </p:sp>
      <p:sp>
        <p:nvSpPr>
          <p:cNvPr id="16" name="Text 14"/>
          <p:cNvSpPr/>
          <p:nvPr/>
        </p:nvSpPr>
        <p:spPr>
          <a:xfrm>
            <a:off x="7542014" y="5508069"/>
            <a:ext cx="3965257"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Stacking multiple feature maps as input</a:t>
            </a:r>
            <a:endParaRPr lang="en-US" sz="1750" dirty="0"/>
          </a:p>
        </p:txBody>
      </p:sp>
      <p:sp>
        <p:nvSpPr>
          <p:cNvPr id="17" name="Text 15"/>
          <p:cNvSpPr/>
          <p:nvPr/>
        </p:nvSpPr>
        <p:spPr>
          <a:xfrm>
            <a:off x="793790" y="6352937"/>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Convolutional neural networks typically take multi-channel input data, such as RGB images with three color channels. The ability to stack multiple feature maps as input allows the network to learn patterns across these different channels, capturing more complex visual representations.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0565" y="720685"/>
            <a:ext cx="7722870" cy="1268730"/>
          </a:xfrm>
          <a:prstGeom prst="rect">
            <a:avLst/>
          </a:prstGeom>
          <a:noFill/>
          <a:ln/>
        </p:spPr>
        <p:txBody>
          <a:bodyPr wrap="square" lIns="0" tIns="0" rIns="0" bIns="0" rtlCol="0" anchor="t"/>
          <a:lstStyle/>
          <a:p>
            <a:pPr indent="0" marL="0">
              <a:lnSpc>
                <a:spcPts val="4950"/>
              </a:lnSpc>
              <a:buNone/>
            </a:pPr>
            <a:r>
              <a:rPr lang="en-US" sz="3950" b="1" dirty="0">
                <a:solidFill>
                  <a:srgbClr val="233939"/>
                </a:solidFill>
                <a:latin typeface="Syne Bold" pitchFamily="34" charset="0"/>
                <a:ea typeface="Syne Bold" pitchFamily="34" charset="-122"/>
                <a:cs typeface="Syne Bold" pitchFamily="34" charset="-120"/>
              </a:rPr>
              <a:t>Stacking Channels in the Output</a:t>
            </a:r>
            <a:endParaRPr lang="en-US" sz="3950" dirty="0"/>
          </a:p>
        </p:txBody>
      </p:sp>
      <p:sp>
        <p:nvSpPr>
          <p:cNvPr id="4" name="Shape 1"/>
          <p:cNvSpPr/>
          <p:nvPr/>
        </p:nvSpPr>
        <p:spPr>
          <a:xfrm>
            <a:off x="1003578" y="2293858"/>
            <a:ext cx="22860" cy="5214938"/>
          </a:xfrm>
          <a:prstGeom prst="roundRect">
            <a:avLst>
              <a:gd name="adj" fmla="val 373013"/>
            </a:avLst>
          </a:prstGeom>
          <a:solidFill>
            <a:srgbClr val="C3D4CC"/>
          </a:solidFill>
          <a:ln/>
        </p:spPr>
      </p:sp>
      <p:sp>
        <p:nvSpPr>
          <p:cNvPr id="5" name="Shape 2"/>
          <p:cNvSpPr/>
          <p:nvPr/>
        </p:nvSpPr>
        <p:spPr>
          <a:xfrm>
            <a:off x="1220510" y="2739152"/>
            <a:ext cx="710565" cy="22860"/>
          </a:xfrm>
          <a:prstGeom prst="roundRect">
            <a:avLst>
              <a:gd name="adj" fmla="val 373013"/>
            </a:avLst>
          </a:prstGeom>
          <a:solidFill>
            <a:srgbClr val="C3D4CC"/>
          </a:solidFill>
          <a:ln/>
        </p:spPr>
      </p:sp>
      <p:sp>
        <p:nvSpPr>
          <p:cNvPr id="6" name="Shape 3"/>
          <p:cNvSpPr/>
          <p:nvPr/>
        </p:nvSpPr>
        <p:spPr>
          <a:xfrm>
            <a:off x="786646" y="2522220"/>
            <a:ext cx="456724" cy="456724"/>
          </a:xfrm>
          <a:prstGeom prst="roundRect">
            <a:avLst>
              <a:gd name="adj" fmla="val 18670"/>
            </a:avLst>
          </a:prstGeom>
          <a:solidFill>
            <a:srgbClr val="DDEEE6"/>
          </a:solidFill>
          <a:ln w="7620">
            <a:solidFill>
              <a:srgbClr val="C3D4CC"/>
            </a:solidFill>
            <a:prstDash val="solid"/>
          </a:ln>
        </p:spPr>
      </p:sp>
      <p:sp>
        <p:nvSpPr>
          <p:cNvPr id="7" name="Text 4"/>
          <p:cNvSpPr/>
          <p:nvPr/>
        </p:nvSpPr>
        <p:spPr>
          <a:xfrm>
            <a:off x="955596" y="2598301"/>
            <a:ext cx="118824" cy="304562"/>
          </a:xfrm>
          <a:prstGeom prst="rect">
            <a:avLst/>
          </a:prstGeom>
          <a:noFill/>
          <a:ln/>
        </p:spPr>
        <p:txBody>
          <a:bodyPr wrap="none" lIns="0" tIns="0" rIns="0" bIns="0" rtlCol="0" anchor="t"/>
          <a:lstStyle/>
          <a:p>
            <a:pPr algn="ctr" indent="0" marL="0">
              <a:lnSpc>
                <a:spcPts val="2350"/>
              </a:lnSpc>
              <a:buNone/>
            </a:pPr>
            <a:r>
              <a:rPr lang="en-US" sz="2350" b="1" dirty="0">
                <a:solidFill>
                  <a:srgbClr val="3B4E4E"/>
                </a:solidFill>
                <a:latin typeface="Syne Bold" pitchFamily="34" charset="0"/>
                <a:ea typeface="Syne Bold" pitchFamily="34" charset="-122"/>
                <a:cs typeface="Syne Bold" pitchFamily="34" charset="-120"/>
              </a:rPr>
              <a:t>1</a:t>
            </a:r>
            <a:endParaRPr lang="en-US" sz="2350" dirty="0"/>
          </a:p>
        </p:txBody>
      </p:sp>
      <p:sp>
        <p:nvSpPr>
          <p:cNvPr id="8" name="Text 5"/>
          <p:cNvSpPr/>
          <p:nvPr/>
        </p:nvSpPr>
        <p:spPr>
          <a:xfrm>
            <a:off x="2131576" y="2496860"/>
            <a:ext cx="3554968" cy="317302"/>
          </a:xfrm>
          <a:prstGeom prst="rect">
            <a:avLst/>
          </a:prstGeom>
          <a:noFill/>
          <a:ln/>
        </p:spPr>
        <p:txBody>
          <a:bodyPr wrap="none" lIns="0" tIns="0" rIns="0" bIns="0" rtlCol="0" anchor="t"/>
          <a:lstStyle/>
          <a:p>
            <a:pPr algn="l"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Multiple Output Channels</a:t>
            </a:r>
            <a:endParaRPr lang="en-US" sz="1950" dirty="0"/>
          </a:p>
        </p:txBody>
      </p:sp>
      <p:sp>
        <p:nvSpPr>
          <p:cNvPr id="9" name="Text 6"/>
          <p:cNvSpPr/>
          <p:nvPr/>
        </p:nvSpPr>
        <p:spPr>
          <a:xfrm>
            <a:off x="2131576" y="2935962"/>
            <a:ext cx="6301859" cy="974408"/>
          </a:xfrm>
          <a:prstGeom prst="rect">
            <a:avLst/>
          </a:prstGeom>
          <a:noFill/>
          <a:ln/>
        </p:spPr>
        <p:txBody>
          <a:bodyPr wrap="square" lIns="0" tIns="0" rIns="0" bIns="0" rtlCol="0" anchor="t"/>
          <a:lstStyle/>
          <a:p>
            <a:pPr algn="l" indent="0" marL="0">
              <a:lnSpc>
                <a:spcPts val="2550"/>
              </a:lnSpc>
              <a:buNone/>
            </a:pPr>
            <a:r>
              <a:rPr lang="en-US" sz="1550" dirty="0">
                <a:solidFill>
                  <a:srgbClr val="3B4E4E"/>
                </a:solidFill>
                <a:latin typeface="Overpass Light" pitchFamily="34" charset="0"/>
                <a:ea typeface="Overpass Light" pitchFamily="34" charset="-122"/>
                <a:cs typeface="Overpass Light" pitchFamily="34" charset="-120"/>
              </a:rPr>
              <a:t>Convolutional neural networks can produce multiple output feature maps, with each channel representing a different type of visual pattern.</a:t>
            </a:r>
            <a:endParaRPr lang="en-US" sz="1550" dirty="0"/>
          </a:p>
        </p:txBody>
      </p:sp>
      <p:sp>
        <p:nvSpPr>
          <p:cNvPr id="10" name="Shape 7"/>
          <p:cNvSpPr/>
          <p:nvPr/>
        </p:nvSpPr>
        <p:spPr>
          <a:xfrm>
            <a:off x="1220510" y="4761667"/>
            <a:ext cx="710565" cy="22860"/>
          </a:xfrm>
          <a:prstGeom prst="roundRect">
            <a:avLst>
              <a:gd name="adj" fmla="val 373013"/>
            </a:avLst>
          </a:prstGeom>
          <a:solidFill>
            <a:srgbClr val="C3D4CC"/>
          </a:solidFill>
          <a:ln/>
        </p:spPr>
      </p:sp>
      <p:sp>
        <p:nvSpPr>
          <p:cNvPr id="11" name="Shape 8"/>
          <p:cNvSpPr/>
          <p:nvPr/>
        </p:nvSpPr>
        <p:spPr>
          <a:xfrm>
            <a:off x="786646" y="4544735"/>
            <a:ext cx="456724" cy="456724"/>
          </a:xfrm>
          <a:prstGeom prst="roundRect">
            <a:avLst>
              <a:gd name="adj" fmla="val 18670"/>
            </a:avLst>
          </a:prstGeom>
          <a:solidFill>
            <a:srgbClr val="DDEEE6"/>
          </a:solidFill>
          <a:ln w="7620">
            <a:solidFill>
              <a:srgbClr val="C3D4CC"/>
            </a:solidFill>
            <a:prstDash val="solid"/>
          </a:ln>
        </p:spPr>
      </p:sp>
      <p:sp>
        <p:nvSpPr>
          <p:cNvPr id="12" name="Text 9"/>
          <p:cNvSpPr/>
          <p:nvPr/>
        </p:nvSpPr>
        <p:spPr>
          <a:xfrm>
            <a:off x="919996" y="4620816"/>
            <a:ext cx="190024" cy="304562"/>
          </a:xfrm>
          <a:prstGeom prst="rect">
            <a:avLst/>
          </a:prstGeom>
          <a:noFill/>
          <a:ln/>
        </p:spPr>
        <p:txBody>
          <a:bodyPr wrap="none" lIns="0" tIns="0" rIns="0" bIns="0" rtlCol="0" anchor="t"/>
          <a:lstStyle/>
          <a:p>
            <a:pPr algn="ctr" indent="0" marL="0">
              <a:lnSpc>
                <a:spcPts val="2350"/>
              </a:lnSpc>
              <a:buNone/>
            </a:pPr>
            <a:r>
              <a:rPr lang="en-US" sz="2350" b="1" dirty="0">
                <a:solidFill>
                  <a:srgbClr val="3B4E4E"/>
                </a:solidFill>
                <a:latin typeface="Syne Bold" pitchFamily="34" charset="0"/>
                <a:ea typeface="Syne Bold" pitchFamily="34" charset="-122"/>
                <a:cs typeface="Syne Bold" pitchFamily="34" charset="-120"/>
              </a:rPr>
              <a:t>2</a:t>
            </a:r>
            <a:endParaRPr lang="en-US" sz="2350" dirty="0"/>
          </a:p>
        </p:txBody>
      </p:sp>
      <p:sp>
        <p:nvSpPr>
          <p:cNvPr id="13" name="Text 10"/>
          <p:cNvSpPr/>
          <p:nvPr/>
        </p:nvSpPr>
        <p:spPr>
          <a:xfrm>
            <a:off x="2131576" y="4519374"/>
            <a:ext cx="2537817" cy="317302"/>
          </a:xfrm>
          <a:prstGeom prst="rect">
            <a:avLst/>
          </a:prstGeom>
          <a:noFill/>
          <a:ln/>
        </p:spPr>
        <p:txBody>
          <a:bodyPr wrap="none" lIns="0" tIns="0" rIns="0" bIns="0" rtlCol="0" anchor="t"/>
          <a:lstStyle/>
          <a:p>
            <a:pPr algn="l"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Channel Stacking</a:t>
            </a:r>
            <a:endParaRPr lang="en-US" sz="1950" dirty="0"/>
          </a:p>
        </p:txBody>
      </p:sp>
      <p:sp>
        <p:nvSpPr>
          <p:cNvPr id="14" name="Text 11"/>
          <p:cNvSpPr/>
          <p:nvPr/>
        </p:nvSpPr>
        <p:spPr>
          <a:xfrm>
            <a:off x="2131576" y="4958477"/>
            <a:ext cx="6301859" cy="649605"/>
          </a:xfrm>
          <a:prstGeom prst="rect">
            <a:avLst/>
          </a:prstGeom>
          <a:noFill/>
          <a:ln/>
        </p:spPr>
        <p:txBody>
          <a:bodyPr wrap="square" lIns="0" tIns="0" rIns="0" bIns="0" rtlCol="0" anchor="t"/>
          <a:lstStyle/>
          <a:p>
            <a:pPr algn="l" indent="0" marL="0">
              <a:lnSpc>
                <a:spcPts val="2550"/>
              </a:lnSpc>
              <a:buNone/>
            </a:pPr>
            <a:r>
              <a:rPr lang="en-US" sz="1550" dirty="0">
                <a:solidFill>
                  <a:srgbClr val="3B4E4E"/>
                </a:solidFill>
                <a:latin typeface="Overpass Light" pitchFamily="34" charset="0"/>
                <a:ea typeface="Overpass Light" pitchFamily="34" charset="-122"/>
                <a:cs typeface="Overpass Light" pitchFamily="34" charset="-120"/>
              </a:rPr>
              <a:t>The output channels are stacked together to form a multi-dimensional feature representation, capturing a diverse set of visual concepts.</a:t>
            </a:r>
            <a:endParaRPr lang="en-US" sz="1550" dirty="0"/>
          </a:p>
        </p:txBody>
      </p:sp>
      <p:sp>
        <p:nvSpPr>
          <p:cNvPr id="15" name="Shape 12"/>
          <p:cNvSpPr/>
          <p:nvPr/>
        </p:nvSpPr>
        <p:spPr>
          <a:xfrm>
            <a:off x="1220510" y="6459379"/>
            <a:ext cx="710565" cy="22860"/>
          </a:xfrm>
          <a:prstGeom prst="roundRect">
            <a:avLst>
              <a:gd name="adj" fmla="val 373013"/>
            </a:avLst>
          </a:prstGeom>
          <a:solidFill>
            <a:srgbClr val="C3D4CC"/>
          </a:solidFill>
          <a:ln/>
        </p:spPr>
      </p:sp>
      <p:sp>
        <p:nvSpPr>
          <p:cNvPr id="16" name="Shape 13"/>
          <p:cNvSpPr/>
          <p:nvPr/>
        </p:nvSpPr>
        <p:spPr>
          <a:xfrm>
            <a:off x="786646" y="6242447"/>
            <a:ext cx="456724" cy="456724"/>
          </a:xfrm>
          <a:prstGeom prst="roundRect">
            <a:avLst>
              <a:gd name="adj" fmla="val 18670"/>
            </a:avLst>
          </a:prstGeom>
          <a:solidFill>
            <a:srgbClr val="DDEEE6"/>
          </a:solidFill>
          <a:ln w="7620">
            <a:solidFill>
              <a:srgbClr val="C3D4CC"/>
            </a:solidFill>
            <a:prstDash val="solid"/>
          </a:ln>
        </p:spPr>
      </p:sp>
      <p:sp>
        <p:nvSpPr>
          <p:cNvPr id="17" name="Text 14"/>
          <p:cNvSpPr/>
          <p:nvPr/>
        </p:nvSpPr>
        <p:spPr>
          <a:xfrm>
            <a:off x="917377" y="6318528"/>
            <a:ext cx="195263" cy="304562"/>
          </a:xfrm>
          <a:prstGeom prst="rect">
            <a:avLst/>
          </a:prstGeom>
          <a:noFill/>
          <a:ln/>
        </p:spPr>
        <p:txBody>
          <a:bodyPr wrap="none" lIns="0" tIns="0" rIns="0" bIns="0" rtlCol="0" anchor="t"/>
          <a:lstStyle/>
          <a:p>
            <a:pPr algn="ctr" indent="0" marL="0">
              <a:lnSpc>
                <a:spcPts val="2350"/>
              </a:lnSpc>
              <a:buNone/>
            </a:pPr>
            <a:r>
              <a:rPr lang="en-US" sz="2350" b="1" dirty="0">
                <a:solidFill>
                  <a:srgbClr val="3B4E4E"/>
                </a:solidFill>
                <a:latin typeface="Syne Bold" pitchFamily="34" charset="0"/>
                <a:ea typeface="Syne Bold" pitchFamily="34" charset="-122"/>
                <a:cs typeface="Syne Bold" pitchFamily="34" charset="-120"/>
              </a:rPr>
              <a:t>3</a:t>
            </a:r>
            <a:endParaRPr lang="en-US" sz="2350" dirty="0"/>
          </a:p>
        </p:txBody>
      </p:sp>
      <p:sp>
        <p:nvSpPr>
          <p:cNvPr id="18" name="Text 15"/>
          <p:cNvSpPr/>
          <p:nvPr/>
        </p:nvSpPr>
        <p:spPr>
          <a:xfrm>
            <a:off x="2131576" y="6217087"/>
            <a:ext cx="4378762" cy="317302"/>
          </a:xfrm>
          <a:prstGeom prst="rect">
            <a:avLst/>
          </a:prstGeom>
          <a:noFill/>
          <a:ln/>
        </p:spPr>
        <p:txBody>
          <a:bodyPr wrap="none" lIns="0" tIns="0" rIns="0" bIns="0" rtlCol="0" anchor="t"/>
          <a:lstStyle/>
          <a:p>
            <a:pPr algn="l"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Hierarchical Feature Extraction</a:t>
            </a:r>
            <a:endParaRPr lang="en-US" sz="1950" dirty="0"/>
          </a:p>
        </p:txBody>
      </p:sp>
      <p:sp>
        <p:nvSpPr>
          <p:cNvPr id="19" name="Text 16"/>
          <p:cNvSpPr/>
          <p:nvPr/>
        </p:nvSpPr>
        <p:spPr>
          <a:xfrm>
            <a:off x="2131576" y="6656189"/>
            <a:ext cx="6301859" cy="649605"/>
          </a:xfrm>
          <a:prstGeom prst="rect">
            <a:avLst/>
          </a:prstGeom>
          <a:noFill/>
          <a:ln/>
        </p:spPr>
        <p:txBody>
          <a:bodyPr wrap="square" lIns="0" tIns="0" rIns="0" bIns="0" rtlCol="0" anchor="t"/>
          <a:lstStyle/>
          <a:p>
            <a:pPr algn="l" indent="0" marL="0">
              <a:lnSpc>
                <a:spcPts val="2550"/>
              </a:lnSpc>
              <a:buNone/>
            </a:pPr>
            <a:r>
              <a:rPr lang="en-US" sz="1550" dirty="0">
                <a:solidFill>
                  <a:srgbClr val="3B4E4E"/>
                </a:solidFill>
                <a:latin typeface="Overpass Light" pitchFamily="34" charset="0"/>
                <a:ea typeface="Overpass Light" pitchFamily="34" charset="-122"/>
                <a:cs typeface="Overpass Light" pitchFamily="34" charset="-120"/>
              </a:rPr>
              <a:t>Higher layers in the network can combine these output channels to learn more complex and abstract visual features.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45976"/>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Pooling Layers</a:t>
            </a:r>
            <a:endParaRPr lang="en-US" sz="4450"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Pooling layers are a key component of convolutional neural networks, used to progressively reduce the spatial dimensions of the feature maps while retaining the most important information.</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70240"/>
            <a:ext cx="7111008"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The Purpose of Pooling</a:t>
            </a:r>
            <a:endParaRPr lang="en-US" sz="4450" dirty="0"/>
          </a:p>
        </p:txBody>
      </p:sp>
      <p:pic>
        <p:nvPicPr>
          <p:cNvPr id="3" name="Image 0" descr="preencoded.png">    </p:cNvPr>
          <p:cNvPicPr>
            <a:picLocks noChangeAspect="1"/>
          </p:cNvPicPr>
          <p:nvPr/>
        </p:nvPicPr>
        <p:blipFill>
          <a:blip r:embed="rId1"/>
          <a:stretch>
            <a:fillRect/>
          </a:stretch>
        </p:blipFill>
        <p:spPr>
          <a:xfrm>
            <a:off x="793790" y="2132648"/>
            <a:ext cx="4120753" cy="2546747"/>
          </a:xfrm>
          <a:prstGeom prst="rect">
            <a:avLst/>
          </a:prstGeom>
        </p:spPr>
      </p:pic>
      <p:sp>
        <p:nvSpPr>
          <p:cNvPr id="4" name="Text 1"/>
          <p:cNvSpPr/>
          <p:nvPr/>
        </p:nvSpPr>
        <p:spPr>
          <a:xfrm>
            <a:off x="793790" y="4962882"/>
            <a:ext cx="4016573"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Dimensionality Reduction</a:t>
            </a:r>
            <a:endParaRPr lang="en-US" sz="2200" dirty="0"/>
          </a:p>
        </p:txBody>
      </p:sp>
      <p:sp>
        <p:nvSpPr>
          <p:cNvPr id="5" name="Text 2"/>
          <p:cNvSpPr/>
          <p:nvPr/>
        </p:nvSpPr>
        <p:spPr>
          <a:xfrm>
            <a:off x="793790" y="5453301"/>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Pooling layers help reduce the spatial dimensions of the feature maps, making the network more computationally efficient and less prone to overfitting.</a:t>
            </a:r>
            <a:endParaRPr lang="en-US" sz="1750" dirty="0"/>
          </a:p>
        </p:txBody>
      </p:sp>
      <p:pic>
        <p:nvPicPr>
          <p:cNvPr id="6" name="Image 1" descr="preencoded.png">    </p:cNvPr>
          <p:cNvPicPr>
            <a:picLocks noChangeAspect="1"/>
          </p:cNvPicPr>
          <p:nvPr/>
        </p:nvPicPr>
        <p:blipFill>
          <a:blip r:embed="rId2"/>
          <a:stretch>
            <a:fillRect/>
          </a:stretch>
        </p:blipFill>
        <p:spPr>
          <a:xfrm>
            <a:off x="5254704" y="2132648"/>
            <a:ext cx="4120872" cy="2546866"/>
          </a:xfrm>
          <a:prstGeom prst="rect">
            <a:avLst/>
          </a:prstGeom>
        </p:spPr>
      </p:pic>
      <p:sp>
        <p:nvSpPr>
          <p:cNvPr id="7" name="Text 3"/>
          <p:cNvSpPr/>
          <p:nvPr/>
        </p:nvSpPr>
        <p:spPr>
          <a:xfrm>
            <a:off x="5254704" y="4963001"/>
            <a:ext cx="4120872" cy="708660"/>
          </a:xfrm>
          <a:prstGeom prst="rect">
            <a:avLst/>
          </a:prstGeom>
          <a:noFill/>
          <a:ln/>
        </p:spPr>
        <p:txBody>
          <a:bodyPr wrap="squar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Extracting Dominant Features</a:t>
            </a:r>
            <a:endParaRPr lang="en-US" sz="2200" dirty="0"/>
          </a:p>
        </p:txBody>
      </p:sp>
      <p:sp>
        <p:nvSpPr>
          <p:cNvPr id="8" name="Text 4"/>
          <p:cNvSpPr/>
          <p:nvPr/>
        </p:nvSpPr>
        <p:spPr>
          <a:xfrm>
            <a:off x="5254704" y="5807750"/>
            <a:ext cx="4120872" cy="1451610"/>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Pooling operations like max pooling and average pooling help extract the most salient features from the convolved feature maps.</a:t>
            </a:r>
            <a:endParaRPr lang="en-US" sz="1750" dirty="0"/>
          </a:p>
        </p:txBody>
      </p:sp>
      <p:pic>
        <p:nvPicPr>
          <p:cNvPr id="9" name="Image 2" descr="preencoded.png">    </p:cNvPr>
          <p:cNvPicPr>
            <a:picLocks noChangeAspect="1"/>
          </p:cNvPicPr>
          <p:nvPr/>
        </p:nvPicPr>
        <p:blipFill>
          <a:blip r:embed="rId3"/>
          <a:stretch>
            <a:fillRect/>
          </a:stretch>
        </p:blipFill>
        <p:spPr>
          <a:xfrm>
            <a:off x="9715738" y="2132648"/>
            <a:ext cx="4120753" cy="2546747"/>
          </a:xfrm>
          <a:prstGeom prst="rect">
            <a:avLst/>
          </a:prstGeom>
        </p:spPr>
      </p:pic>
      <p:sp>
        <p:nvSpPr>
          <p:cNvPr id="10" name="Text 5"/>
          <p:cNvSpPr/>
          <p:nvPr/>
        </p:nvSpPr>
        <p:spPr>
          <a:xfrm>
            <a:off x="9715738" y="4962882"/>
            <a:ext cx="349567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Introducing Invariance</a:t>
            </a:r>
            <a:endParaRPr lang="en-US" sz="2200" dirty="0"/>
          </a:p>
        </p:txBody>
      </p:sp>
      <p:sp>
        <p:nvSpPr>
          <p:cNvPr id="11" name="Text 6"/>
          <p:cNvSpPr/>
          <p:nvPr/>
        </p:nvSpPr>
        <p:spPr>
          <a:xfrm>
            <a:off x="9715738" y="5453301"/>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Pooling layers make the network more robust to small translations, rotations, and deformations in the input, a key property for image recognition tasks.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2358509"/>
            <a:ext cx="10345103"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Max Pooling and Average Pooling</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Max Pooling</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Max pooling selects the maximum value within a specified spatial region, capturing the most prominent features. This helps reduce the spatial dimensions of the feature maps while preserving important information.</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Average Pooling</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Average pooling calculates the average value within a spatial region, providing a more balanced representation of the features. This can help smooth out the feature maps and capture more contextual information.</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993458"/>
            <a:ext cx="7215426"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The LeNet Architecture</a:t>
            </a:r>
            <a:endParaRPr lang="en-US" sz="4450" dirty="0"/>
          </a:p>
        </p:txBody>
      </p:sp>
      <p:sp>
        <p:nvSpPr>
          <p:cNvPr id="3" name="Text 1"/>
          <p:cNvSpPr/>
          <p:nvPr/>
        </p:nvSpPr>
        <p:spPr>
          <a:xfrm>
            <a:off x="793790" y="2246471"/>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LeNet architecture, developed by Yann LeCun in the 1990s, is considered one of the pioneering convolutional neural network models. It was designed for handwritten digit recognition and consisted of a series of convolutional, pooling, and fully connected layers.</a:t>
            </a:r>
            <a:endParaRPr lang="en-US" sz="1750" dirty="0"/>
          </a:p>
        </p:txBody>
      </p:sp>
      <p:sp>
        <p:nvSpPr>
          <p:cNvPr id="4" name="Text 2"/>
          <p:cNvSpPr/>
          <p:nvPr/>
        </p:nvSpPr>
        <p:spPr>
          <a:xfrm>
            <a:off x="793790" y="4265057"/>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key components of LeNet include convolutional layers to extract local features, pooling layers to downsample and aggregate information, and fully connected layers to perform final classification.</a:t>
            </a:r>
            <a:endParaRPr lang="en-US" sz="1750" dirty="0"/>
          </a:p>
        </p:txBody>
      </p:sp>
      <p:pic>
        <p:nvPicPr>
          <p:cNvPr id="5" name="Image 0" descr="preencoded.png">    </p:cNvPr>
          <p:cNvPicPr>
            <a:picLocks noChangeAspect="1"/>
          </p:cNvPicPr>
          <p:nvPr/>
        </p:nvPicPr>
        <p:blipFill>
          <a:blip r:embed="rId1"/>
          <a:stretch>
            <a:fillRect/>
          </a:stretch>
        </p:blipFill>
        <p:spPr>
          <a:xfrm>
            <a:off x="7599521" y="2297549"/>
            <a:ext cx="6244709" cy="46834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1043" y="1057275"/>
            <a:ext cx="7701915" cy="1287542"/>
          </a:xfrm>
          <a:prstGeom prst="rect">
            <a:avLst/>
          </a:prstGeom>
          <a:noFill/>
          <a:ln/>
        </p:spPr>
        <p:txBody>
          <a:bodyPr wrap="square" lIns="0" tIns="0" rIns="0" bIns="0" rtlCol="0" anchor="t"/>
          <a:lstStyle/>
          <a:p>
            <a:pPr indent="0" marL="0">
              <a:lnSpc>
                <a:spcPts val="5050"/>
              </a:lnSpc>
              <a:buNone/>
            </a:pPr>
            <a:r>
              <a:rPr lang="en-US" sz="4050" b="1" dirty="0">
                <a:solidFill>
                  <a:srgbClr val="233939"/>
                </a:solidFill>
                <a:latin typeface="Syne Bold" pitchFamily="34" charset="0"/>
                <a:ea typeface="Syne Bold" pitchFamily="34" charset="-122"/>
                <a:cs typeface="Syne Bold" pitchFamily="34" charset="-120"/>
              </a:rPr>
              <a:t>Convolutional Layers in LeNet</a:t>
            </a:r>
            <a:endParaRPr lang="en-US" sz="4050" dirty="0"/>
          </a:p>
        </p:txBody>
      </p:sp>
      <p:sp>
        <p:nvSpPr>
          <p:cNvPr id="4" name="Shape 1"/>
          <p:cNvSpPr/>
          <p:nvPr/>
        </p:nvSpPr>
        <p:spPr>
          <a:xfrm>
            <a:off x="721043" y="2885480"/>
            <a:ext cx="463510" cy="463510"/>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892493" y="2962632"/>
            <a:ext cx="120610" cy="309086"/>
          </a:xfrm>
          <a:prstGeom prst="rect">
            <a:avLst/>
          </a:prstGeom>
          <a:noFill/>
          <a:ln/>
        </p:spPr>
        <p:txBody>
          <a:bodyPr wrap="none" lIns="0" tIns="0" rIns="0" bIns="0" rtlCol="0" anchor="t"/>
          <a:lstStyle/>
          <a:p>
            <a:pPr algn="ctr" indent="0" marL="0">
              <a:lnSpc>
                <a:spcPts val="2400"/>
              </a:lnSpc>
              <a:buNone/>
            </a:pPr>
            <a:r>
              <a:rPr lang="en-US" sz="2400" b="1" dirty="0">
                <a:solidFill>
                  <a:srgbClr val="3B4E4E"/>
                </a:solidFill>
                <a:latin typeface="Syne Bold" pitchFamily="34" charset="0"/>
                <a:ea typeface="Syne Bold" pitchFamily="34" charset="-122"/>
                <a:cs typeface="Syne Bold" pitchFamily="34" charset="-120"/>
              </a:rPr>
              <a:t>1</a:t>
            </a:r>
            <a:endParaRPr lang="en-US" sz="2400" dirty="0"/>
          </a:p>
        </p:txBody>
      </p:sp>
      <p:sp>
        <p:nvSpPr>
          <p:cNvPr id="6" name="Text 3"/>
          <p:cNvSpPr/>
          <p:nvPr/>
        </p:nvSpPr>
        <p:spPr>
          <a:xfrm>
            <a:off x="1390531" y="2885480"/>
            <a:ext cx="3078480" cy="643652"/>
          </a:xfrm>
          <a:prstGeom prst="rect">
            <a:avLst/>
          </a:prstGeom>
          <a:noFill/>
          <a:ln/>
        </p:spPr>
        <p:txBody>
          <a:bodyPr wrap="square" lIns="0" tIns="0" rIns="0" bIns="0" rtlCol="0" anchor="t"/>
          <a:lstStyle/>
          <a:p>
            <a:pPr indent="0" marL="0">
              <a:lnSpc>
                <a:spcPts val="2500"/>
              </a:lnSpc>
              <a:buNone/>
            </a:pPr>
            <a:r>
              <a:rPr lang="en-US" sz="2000" b="1" dirty="0">
                <a:solidFill>
                  <a:srgbClr val="3B4E4E"/>
                </a:solidFill>
                <a:latin typeface="Syne Bold" pitchFamily="34" charset="0"/>
                <a:ea typeface="Syne Bold" pitchFamily="34" charset="-122"/>
                <a:cs typeface="Syne Bold" pitchFamily="34" charset="-120"/>
              </a:rPr>
              <a:t>Multiple Convolutional Layers</a:t>
            </a:r>
            <a:endParaRPr lang="en-US" sz="2000" dirty="0"/>
          </a:p>
        </p:txBody>
      </p:sp>
      <p:sp>
        <p:nvSpPr>
          <p:cNvPr id="7" name="Text 4"/>
          <p:cNvSpPr/>
          <p:nvPr/>
        </p:nvSpPr>
        <p:spPr>
          <a:xfrm>
            <a:off x="1390531" y="3652718"/>
            <a:ext cx="3078480" cy="1647825"/>
          </a:xfrm>
          <a:prstGeom prst="rect">
            <a:avLst/>
          </a:prstGeom>
          <a:noFill/>
          <a:ln/>
        </p:spPr>
        <p:txBody>
          <a:bodyPr wrap="square" lIns="0" tIns="0" rIns="0" bIns="0" rtlCol="0" anchor="t"/>
          <a:lstStyle/>
          <a:p>
            <a:pPr indent="0" marL="0">
              <a:lnSpc>
                <a:spcPts val="2550"/>
              </a:lnSpc>
              <a:buNone/>
            </a:pPr>
            <a:r>
              <a:rPr lang="en-US" sz="1600" dirty="0">
                <a:solidFill>
                  <a:srgbClr val="3B4E4E"/>
                </a:solidFill>
                <a:latin typeface="Overpass Light" pitchFamily="34" charset="0"/>
                <a:ea typeface="Overpass Light" pitchFamily="34" charset="-122"/>
                <a:cs typeface="Overpass Light" pitchFamily="34" charset="-120"/>
              </a:rPr>
              <a:t>The LeNet architecture features multiple convolutional layers, allowing it to extract increasingly complex visual features from the input images.</a:t>
            </a:r>
            <a:endParaRPr lang="en-US" sz="1600" dirty="0"/>
          </a:p>
        </p:txBody>
      </p:sp>
      <p:sp>
        <p:nvSpPr>
          <p:cNvPr id="8" name="Shape 5"/>
          <p:cNvSpPr/>
          <p:nvPr/>
        </p:nvSpPr>
        <p:spPr>
          <a:xfrm>
            <a:off x="4674989" y="2885480"/>
            <a:ext cx="463510" cy="463510"/>
          </a:xfrm>
          <a:prstGeom prst="roundRect">
            <a:avLst>
              <a:gd name="adj" fmla="val 18669"/>
            </a:avLst>
          </a:prstGeom>
          <a:solidFill>
            <a:srgbClr val="DDEEE6"/>
          </a:solidFill>
          <a:ln w="7620">
            <a:solidFill>
              <a:srgbClr val="C3D4CC"/>
            </a:solidFill>
            <a:prstDash val="solid"/>
          </a:ln>
        </p:spPr>
      </p:sp>
      <p:sp>
        <p:nvSpPr>
          <p:cNvPr id="9" name="Text 6"/>
          <p:cNvSpPr/>
          <p:nvPr/>
        </p:nvSpPr>
        <p:spPr>
          <a:xfrm>
            <a:off x="4810244" y="2962632"/>
            <a:ext cx="192881" cy="309086"/>
          </a:xfrm>
          <a:prstGeom prst="rect">
            <a:avLst/>
          </a:prstGeom>
          <a:noFill/>
          <a:ln/>
        </p:spPr>
        <p:txBody>
          <a:bodyPr wrap="none" lIns="0" tIns="0" rIns="0" bIns="0" rtlCol="0" anchor="t"/>
          <a:lstStyle/>
          <a:p>
            <a:pPr algn="ctr" indent="0" marL="0">
              <a:lnSpc>
                <a:spcPts val="2400"/>
              </a:lnSpc>
              <a:buNone/>
            </a:pPr>
            <a:r>
              <a:rPr lang="en-US" sz="2400" b="1" dirty="0">
                <a:solidFill>
                  <a:srgbClr val="3B4E4E"/>
                </a:solidFill>
                <a:latin typeface="Syne Bold" pitchFamily="34" charset="0"/>
                <a:ea typeface="Syne Bold" pitchFamily="34" charset="-122"/>
                <a:cs typeface="Syne Bold" pitchFamily="34" charset="-120"/>
              </a:rPr>
              <a:t>2</a:t>
            </a:r>
            <a:endParaRPr lang="en-US" sz="2400" dirty="0"/>
          </a:p>
        </p:txBody>
      </p:sp>
      <p:sp>
        <p:nvSpPr>
          <p:cNvPr id="10" name="Text 7"/>
          <p:cNvSpPr/>
          <p:nvPr/>
        </p:nvSpPr>
        <p:spPr>
          <a:xfrm>
            <a:off x="5344478" y="2885480"/>
            <a:ext cx="3078480" cy="643652"/>
          </a:xfrm>
          <a:prstGeom prst="rect">
            <a:avLst/>
          </a:prstGeom>
          <a:noFill/>
          <a:ln/>
        </p:spPr>
        <p:txBody>
          <a:bodyPr wrap="square" lIns="0" tIns="0" rIns="0" bIns="0" rtlCol="0" anchor="t"/>
          <a:lstStyle/>
          <a:p>
            <a:pPr indent="0" marL="0">
              <a:lnSpc>
                <a:spcPts val="2500"/>
              </a:lnSpc>
              <a:buNone/>
            </a:pPr>
            <a:r>
              <a:rPr lang="en-US" sz="2000" b="1" dirty="0">
                <a:solidFill>
                  <a:srgbClr val="3B4E4E"/>
                </a:solidFill>
                <a:latin typeface="Syne Bold" pitchFamily="34" charset="0"/>
                <a:ea typeface="Syne Bold" pitchFamily="34" charset="-122"/>
                <a:cs typeface="Syne Bold" pitchFamily="34" charset="-120"/>
              </a:rPr>
              <a:t>Feature Maps and Receptive Fields</a:t>
            </a:r>
            <a:endParaRPr lang="en-US" sz="2000" dirty="0"/>
          </a:p>
        </p:txBody>
      </p:sp>
      <p:sp>
        <p:nvSpPr>
          <p:cNvPr id="11" name="Text 8"/>
          <p:cNvSpPr/>
          <p:nvPr/>
        </p:nvSpPr>
        <p:spPr>
          <a:xfrm>
            <a:off x="5344478" y="3652718"/>
            <a:ext cx="3078480" cy="1647825"/>
          </a:xfrm>
          <a:prstGeom prst="rect">
            <a:avLst/>
          </a:prstGeom>
          <a:noFill/>
          <a:ln/>
        </p:spPr>
        <p:txBody>
          <a:bodyPr wrap="square" lIns="0" tIns="0" rIns="0" bIns="0" rtlCol="0" anchor="t"/>
          <a:lstStyle/>
          <a:p>
            <a:pPr indent="0" marL="0">
              <a:lnSpc>
                <a:spcPts val="2550"/>
              </a:lnSpc>
              <a:buNone/>
            </a:pPr>
            <a:r>
              <a:rPr lang="en-US" sz="1600" dirty="0">
                <a:solidFill>
                  <a:srgbClr val="3B4E4E"/>
                </a:solidFill>
                <a:latin typeface="Overpass Light" pitchFamily="34" charset="0"/>
                <a:ea typeface="Overpass Light" pitchFamily="34" charset="-122"/>
                <a:cs typeface="Overpass Light" pitchFamily="34" charset="-120"/>
              </a:rPr>
              <a:t>Each convolutional layer outputs a set of feature maps, where each map represents the response of a specific learned filter applied to the input.</a:t>
            </a:r>
            <a:endParaRPr lang="en-US" sz="1600" dirty="0"/>
          </a:p>
        </p:txBody>
      </p:sp>
      <p:sp>
        <p:nvSpPr>
          <p:cNvPr id="12" name="Shape 9"/>
          <p:cNvSpPr/>
          <p:nvPr/>
        </p:nvSpPr>
        <p:spPr>
          <a:xfrm>
            <a:off x="721043" y="5738217"/>
            <a:ext cx="463510" cy="463510"/>
          </a:xfrm>
          <a:prstGeom prst="roundRect">
            <a:avLst>
              <a:gd name="adj" fmla="val 18669"/>
            </a:avLst>
          </a:prstGeom>
          <a:solidFill>
            <a:srgbClr val="DDEEE6"/>
          </a:solidFill>
          <a:ln w="7620">
            <a:solidFill>
              <a:srgbClr val="C3D4CC"/>
            </a:solidFill>
            <a:prstDash val="solid"/>
          </a:ln>
        </p:spPr>
      </p:sp>
      <p:sp>
        <p:nvSpPr>
          <p:cNvPr id="13" name="Text 10"/>
          <p:cNvSpPr/>
          <p:nvPr/>
        </p:nvSpPr>
        <p:spPr>
          <a:xfrm>
            <a:off x="853678" y="5815370"/>
            <a:ext cx="198120" cy="309086"/>
          </a:xfrm>
          <a:prstGeom prst="rect">
            <a:avLst/>
          </a:prstGeom>
          <a:noFill/>
          <a:ln/>
        </p:spPr>
        <p:txBody>
          <a:bodyPr wrap="none" lIns="0" tIns="0" rIns="0" bIns="0" rtlCol="0" anchor="t"/>
          <a:lstStyle/>
          <a:p>
            <a:pPr algn="ctr" indent="0" marL="0">
              <a:lnSpc>
                <a:spcPts val="2400"/>
              </a:lnSpc>
              <a:buNone/>
            </a:pPr>
            <a:r>
              <a:rPr lang="en-US" sz="2400" b="1" dirty="0">
                <a:solidFill>
                  <a:srgbClr val="3B4E4E"/>
                </a:solidFill>
                <a:latin typeface="Syne Bold" pitchFamily="34" charset="0"/>
                <a:ea typeface="Syne Bold" pitchFamily="34" charset="-122"/>
                <a:cs typeface="Syne Bold" pitchFamily="34" charset="-120"/>
              </a:rPr>
              <a:t>3</a:t>
            </a:r>
            <a:endParaRPr lang="en-US" sz="2400" dirty="0"/>
          </a:p>
        </p:txBody>
      </p:sp>
      <p:sp>
        <p:nvSpPr>
          <p:cNvPr id="14" name="Text 11"/>
          <p:cNvSpPr/>
          <p:nvPr/>
        </p:nvSpPr>
        <p:spPr>
          <a:xfrm>
            <a:off x="1390531" y="5738217"/>
            <a:ext cx="4614743" cy="321826"/>
          </a:xfrm>
          <a:prstGeom prst="rect">
            <a:avLst/>
          </a:prstGeom>
          <a:noFill/>
          <a:ln/>
        </p:spPr>
        <p:txBody>
          <a:bodyPr wrap="none" lIns="0" tIns="0" rIns="0" bIns="0" rtlCol="0" anchor="t"/>
          <a:lstStyle/>
          <a:p>
            <a:pPr indent="0" marL="0">
              <a:lnSpc>
                <a:spcPts val="2500"/>
              </a:lnSpc>
              <a:buNone/>
            </a:pPr>
            <a:r>
              <a:rPr lang="en-US" sz="2000" b="1" dirty="0">
                <a:solidFill>
                  <a:srgbClr val="3B4E4E"/>
                </a:solidFill>
                <a:latin typeface="Syne Bold" pitchFamily="34" charset="0"/>
                <a:ea typeface="Syne Bold" pitchFamily="34" charset="-122"/>
                <a:cs typeface="Syne Bold" pitchFamily="34" charset="-120"/>
              </a:rPr>
              <a:t>Gradually Increasing Complexity</a:t>
            </a:r>
            <a:endParaRPr lang="en-US" sz="2000" dirty="0"/>
          </a:p>
        </p:txBody>
      </p:sp>
      <p:sp>
        <p:nvSpPr>
          <p:cNvPr id="15" name="Text 12"/>
          <p:cNvSpPr/>
          <p:nvPr/>
        </p:nvSpPr>
        <p:spPr>
          <a:xfrm>
            <a:off x="1390531" y="6183630"/>
            <a:ext cx="7032427" cy="988695"/>
          </a:xfrm>
          <a:prstGeom prst="rect">
            <a:avLst/>
          </a:prstGeom>
          <a:noFill/>
          <a:ln/>
        </p:spPr>
        <p:txBody>
          <a:bodyPr wrap="square" lIns="0" tIns="0" rIns="0" bIns="0" rtlCol="0" anchor="t"/>
          <a:lstStyle/>
          <a:p>
            <a:pPr indent="0" marL="0">
              <a:lnSpc>
                <a:spcPts val="2550"/>
              </a:lnSpc>
              <a:buNone/>
            </a:pPr>
            <a:r>
              <a:rPr lang="en-US" sz="1600" dirty="0">
                <a:solidFill>
                  <a:srgbClr val="3B4E4E"/>
                </a:solidFill>
                <a:latin typeface="Overpass Light" pitchFamily="34" charset="0"/>
                <a:ea typeface="Overpass Light" pitchFamily="34" charset="-122"/>
                <a:cs typeface="Overpass Light" pitchFamily="34" charset="-120"/>
              </a:rPr>
              <a:t>The convolutional layers progressively increase the complexity of the learned features, from simple edge detectors to more abstract shape and object representations.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Introduction to Convolutional Neural Networks</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Convolutional Neural Networks (CNNs) are a specialized type of neural network designed for processing grid-like data, such as images. They leverage the inherent spatial structure of images to learn efficient feature representations, enabling powerful computer vision capabilities.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636990"/>
            <a:ext cx="7235785"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Pooling Layers in LeNet</a:t>
            </a:r>
            <a:endParaRPr lang="en-US" sz="4450" dirty="0"/>
          </a:p>
        </p:txBody>
      </p:sp>
      <p:sp>
        <p:nvSpPr>
          <p:cNvPr id="3" name="Text 1"/>
          <p:cNvSpPr/>
          <p:nvPr/>
        </p:nvSpPr>
        <p:spPr>
          <a:xfrm>
            <a:off x="793790" y="2912745"/>
            <a:ext cx="2845594" cy="708660"/>
          </a:xfrm>
          <a:prstGeom prst="rect">
            <a:avLst/>
          </a:prstGeom>
          <a:noFill/>
          <a:ln/>
        </p:spPr>
        <p:txBody>
          <a:bodyPr wrap="squar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Purpose of Pooling</a:t>
            </a:r>
            <a:endParaRPr lang="en-US" sz="2200" dirty="0"/>
          </a:p>
        </p:txBody>
      </p:sp>
      <p:sp>
        <p:nvSpPr>
          <p:cNvPr id="4" name="Text 2"/>
          <p:cNvSpPr/>
          <p:nvPr/>
        </p:nvSpPr>
        <p:spPr>
          <a:xfrm>
            <a:off x="793790" y="3848219"/>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Pooling layers in LeNet reduce the spatial dimensions of the feature maps, helping to make the representations more compact and invariant to small translations.</a:t>
            </a:r>
            <a:endParaRPr lang="en-US" sz="1750" dirty="0"/>
          </a:p>
        </p:txBody>
      </p:sp>
      <p:sp>
        <p:nvSpPr>
          <p:cNvPr id="5" name="Text 3"/>
          <p:cNvSpPr/>
          <p:nvPr/>
        </p:nvSpPr>
        <p:spPr>
          <a:xfrm>
            <a:off x="4200406" y="291274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Max Pooling</a:t>
            </a:r>
            <a:endParaRPr lang="en-US" sz="2200" dirty="0"/>
          </a:p>
        </p:txBody>
      </p:sp>
      <p:sp>
        <p:nvSpPr>
          <p:cNvPr id="6" name="Text 4"/>
          <p:cNvSpPr/>
          <p:nvPr/>
        </p:nvSpPr>
        <p:spPr>
          <a:xfrm>
            <a:off x="4200406" y="3493889"/>
            <a:ext cx="2845594" cy="1814513"/>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LeNet uses max pooling, which selects the maximum value from a local region of the feature map, capturing the most salient features.</a:t>
            </a:r>
            <a:endParaRPr lang="en-US" sz="1750" dirty="0"/>
          </a:p>
        </p:txBody>
      </p:sp>
      <p:sp>
        <p:nvSpPr>
          <p:cNvPr id="7" name="Text 5"/>
          <p:cNvSpPr/>
          <p:nvPr/>
        </p:nvSpPr>
        <p:spPr>
          <a:xfrm>
            <a:off x="7607022" y="2912745"/>
            <a:ext cx="2845594" cy="708660"/>
          </a:xfrm>
          <a:prstGeom prst="rect">
            <a:avLst/>
          </a:prstGeom>
          <a:noFill/>
          <a:ln/>
        </p:spPr>
        <p:txBody>
          <a:bodyPr wrap="squar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Spatial Downscaling</a:t>
            </a:r>
            <a:endParaRPr lang="en-US" sz="2200" dirty="0"/>
          </a:p>
        </p:txBody>
      </p:sp>
      <p:sp>
        <p:nvSpPr>
          <p:cNvPr id="8" name="Text 6"/>
          <p:cNvSpPr/>
          <p:nvPr/>
        </p:nvSpPr>
        <p:spPr>
          <a:xfrm>
            <a:off x="7607022" y="3848219"/>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pooling layers in LeNet downsample the feature maps by a factor of 2, reducing the number of parameters and computations in the network.</a:t>
            </a:r>
            <a:endParaRPr lang="en-US" sz="1750" dirty="0"/>
          </a:p>
        </p:txBody>
      </p:sp>
      <p:pic>
        <p:nvPicPr>
          <p:cNvPr id="9" name="Image 0" descr="preencoded.png">    </p:cNvPr>
          <p:cNvPicPr>
            <a:picLocks noChangeAspect="1"/>
          </p:cNvPicPr>
          <p:nvPr/>
        </p:nvPicPr>
        <p:blipFill>
          <a:blip r:embed="rId1"/>
          <a:stretch>
            <a:fillRect/>
          </a:stretch>
        </p:blipFill>
        <p:spPr>
          <a:xfrm>
            <a:off x="11013638" y="2941082"/>
            <a:ext cx="2845594" cy="21341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6132" y="939522"/>
            <a:ext cx="7724537" cy="1267301"/>
          </a:xfrm>
          <a:prstGeom prst="rect">
            <a:avLst/>
          </a:prstGeom>
          <a:noFill/>
          <a:ln/>
        </p:spPr>
        <p:txBody>
          <a:bodyPr wrap="square" lIns="0" tIns="0" rIns="0" bIns="0" rtlCol="0" anchor="t"/>
          <a:lstStyle/>
          <a:p>
            <a:pPr indent="0" marL="0">
              <a:lnSpc>
                <a:spcPts val="4950"/>
              </a:lnSpc>
              <a:buNone/>
            </a:pPr>
            <a:r>
              <a:rPr lang="en-US" sz="3950" b="1" dirty="0">
                <a:solidFill>
                  <a:srgbClr val="233939"/>
                </a:solidFill>
                <a:latin typeface="Syne Bold" pitchFamily="34" charset="0"/>
                <a:ea typeface="Syne Bold" pitchFamily="34" charset="-122"/>
                <a:cs typeface="Syne Bold" pitchFamily="34" charset="-120"/>
              </a:rPr>
              <a:t>Fully Connected Layers in LeNet</a:t>
            </a:r>
            <a:endParaRPr lang="en-US" sz="3950" dirty="0"/>
          </a:p>
        </p:txBody>
      </p:sp>
      <p:sp>
        <p:nvSpPr>
          <p:cNvPr id="4" name="Shape 1"/>
          <p:cNvSpPr/>
          <p:nvPr/>
        </p:nvSpPr>
        <p:spPr>
          <a:xfrm>
            <a:off x="6196132" y="2739033"/>
            <a:ext cx="456248" cy="456248"/>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6364843" y="2814995"/>
            <a:ext cx="118705" cy="304205"/>
          </a:xfrm>
          <a:prstGeom prst="rect">
            <a:avLst/>
          </a:prstGeom>
          <a:noFill/>
          <a:ln/>
        </p:spPr>
        <p:txBody>
          <a:bodyPr wrap="none" lIns="0" tIns="0" rIns="0" bIns="0" rtlCol="0" anchor="t"/>
          <a:lstStyle/>
          <a:p>
            <a:pPr algn="ctr" indent="0" marL="0">
              <a:lnSpc>
                <a:spcPts val="2350"/>
              </a:lnSpc>
              <a:buNone/>
            </a:pPr>
            <a:r>
              <a:rPr lang="en-US" sz="2350" b="1" dirty="0">
                <a:solidFill>
                  <a:srgbClr val="3B4E4E"/>
                </a:solidFill>
                <a:latin typeface="Syne Bold" pitchFamily="34" charset="0"/>
                <a:ea typeface="Syne Bold" pitchFamily="34" charset="-122"/>
                <a:cs typeface="Syne Bold" pitchFamily="34" charset="-120"/>
              </a:rPr>
              <a:t>1</a:t>
            </a:r>
            <a:endParaRPr lang="en-US" sz="2350" dirty="0"/>
          </a:p>
        </p:txBody>
      </p:sp>
      <p:sp>
        <p:nvSpPr>
          <p:cNvPr id="6" name="Text 3"/>
          <p:cNvSpPr/>
          <p:nvPr/>
        </p:nvSpPr>
        <p:spPr>
          <a:xfrm>
            <a:off x="6855143" y="2739033"/>
            <a:ext cx="2742247" cy="316825"/>
          </a:xfrm>
          <a:prstGeom prst="rect">
            <a:avLst/>
          </a:prstGeom>
          <a:noFill/>
          <a:ln/>
        </p:spPr>
        <p:txBody>
          <a:bodyPr wrap="none" lIns="0" tIns="0" rIns="0" bIns="0" rtlCol="0" anchor="t"/>
          <a:lstStyle/>
          <a:p>
            <a:pPr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Classification Layer</a:t>
            </a:r>
            <a:endParaRPr lang="en-US" sz="1950" dirty="0"/>
          </a:p>
        </p:txBody>
      </p:sp>
      <p:sp>
        <p:nvSpPr>
          <p:cNvPr id="7" name="Text 4"/>
          <p:cNvSpPr/>
          <p:nvPr/>
        </p:nvSpPr>
        <p:spPr>
          <a:xfrm>
            <a:off x="6855143" y="3177421"/>
            <a:ext cx="3101935" cy="1621631"/>
          </a:xfrm>
          <a:prstGeom prst="rect">
            <a:avLst/>
          </a:prstGeom>
          <a:noFill/>
          <a:ln/>
        </p:spPr>
        <p:txBody>
          <a:bodyPr wrap="square" lIns="0" tIns="0" rIns="0" bIns="0" rtlCol="0" anchor="t"/>
          <a:lstStyle/>
          <a:p>
            <a:pPr indent="0" marL="0">
              <a:lnSpc>
                <a:spcPts val="2550"/>
              </a:lnSpc>
              <a:buNone/>
            </a:pPr>
            <a:r>
              <a:rPr lang="en-US" sz="1550" dirty="0">
                <a:solidFill>
                  <a:srgbClr val="3B4E4E"/>
                </a:solidFill>
                <a:latin typeface="Overpass Light" pitchFamily="34" charset="0"/>
                <a:ea typeface="Overpass Light" pitchFamily="34" charset="-122"/>
                <a:cs typeface="Overpass Light" pitchFamily="34" charset="-120"/>
              </a:rPr>
              <a:t>The final layers of LeNet are fully connected, taking the high-level features from the convolutional and pooling layers and mapping them to class probabilities.</a:t>
            </a:r>
            <a:endParaRPr lang="en-US" sz="1550" dirty="0"/>
          </a:p>
        </p:txBody>
      </p:sp>
      <p:sp>
        <p:nvSpPr>
          <p:cNvPr id="8" name="Shape 5"/>
          <p:cNvSpPr/>
          <p:nvPr/>
        </p:nvSpPr>
        <p:spPr>
          <a:xfrm>
            <a:off x="10159841" y="2739033"/>
            <a:ext cx="456248" cy="456248"/>
          </a:xfrm>
          <a:prstGeom prst="roundRect">
            <a:avLst>
              <a:gd name="adj" fmla="val 18669"/>
            </a:avLst>
          </a:prstGeom>
          <a:solidFill>
            <a:srgbClr val="DDEEE6"/>
          </a:solidFill>
          <a:ln w="7620">
            <a:solidFill>
              <a:srgbClr val="C3D4CC"/>
            </a:solidFill>
            <a:prstDash val="solid"/>
          </a:ln>
        </p:spPr>
      </p:sp>
      <p:sp>
        <p:nvSpPr>
          <p:cNvPr id="9" name="Text 6"/>
          <p:cNvSpPr/>
          <p:nvPr/>
        </p:nvSpPr>
        <p:spPr>
          <a:xfrm>
            <a:off x="10293072" y="2814995"/>
            <a:ext cx="189786" cy="304205"/>
          </a:xfrm>
          <a:prstGeom prst="rect">
            <a:avLst/>
          </a:prstGeom>
          <a:noFill/>
          <a:ln/>
        </p:spPr>
        <p:txBody>
          <a:bodyPr wrap="none" lIns="0" tIns="0" rIns="0" bIns="0" rtlCol="0" anchor="t"/>
          <a:lstStyle/>
          <a:p>
            <a:pPr algn="ctr" indent="0" marL="0">
              <a:lnSpc>
                <a:spcPts val="2350"/>
              </a:lnSpc>
              <a:buNone/>
            </a:pPr>
            <a:r>
              <a:rPr lang="en-US" sz="2350" b="1" dirty="0">
                <a:solidFill>
                  <a:srgbClr val="3B4E4E"/>
                </a:solidFill>
                <a:latin typeface="Syne Bold" pitchFamily="34" charset="0"/>
                <a:ea typeface="Syne Bold" pitchFamily="34" charset="-122"/>
                <a:cs typeface="Syne Bold" pitchFamily="34" charset="-120"/>
              </a:rPr>
              <a:t>2</a:t>
            </a:r>
            <a:endParaRPr lang="en-US" sz="2350" dirty="0"/>
          </a:p>
        </p:txBody>
      </p:sp>
      <p:sp>
        <p:nvSpPr>
          <p:cNvPr id="10" name="Text 7"/>
          <p:cNvSpPr/>
          <p:nvPr/>
        </p:nvSpPr>
        <p:spPr>
          <a:xfrm>
            <a:off x="10818852" y="2739033"/>
            <a:ext cx="2922865" cy="316825"/>
          </a:xfrm>
          <a:prstGeom prst="rect">
            <a:avLst/>
          </a:prstGeom>
          <a:noFill/>
          <a:ln/>
        </p:spPr>
        <p:txBody>
          <a:bodyPr wrap="none" lIns="0" tIns="0" rIns="0" bIns="0" rtlCol="0" anchor="t"/>
          <a:lstStyle/>
          <a:p>
            <a:pPr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Flattening the Tensor</a:t>
            </a:r>
            <a:endParaRPr lang="en-US" sz="1950" dirty="0"/>
          </a:p>
        </p:txBody>
      </p:sp>
      <p:sp>
        <p:nvSpPr>
          <p:cNvPr id="11" name="Text 8"/>
          <p:cNvSpPr/>
          <p:nvPr/>
        </p:nvSpPr>
        <p:spPr>
          <a:xfrm>
            <a:off x="10818852" y="3177421"/>
            <a:ext cx="3101935" cy="1297305"/>
          </a:xfrm>
          <a:prstGeom prst="rect">
            <a:avLst/>
          </a:prstGeom>
          <a:noFill/>
          <a:ln/>
        </p:spPr>
        <p:txBody>
          <a:bodyPr wrap="square" lIns="0" tIns="0" rIns="0" bIns="0" rtlCol="0" anchor="t"/>
          <a:lstStyle/>
          <a:p>
            <a:pPr indent="0" marL="0">
              <a:lnSpc>
                <a:spcPts val="2550"/>
              </a:lnSpc>
              <a:buNone/>
            </a:pPr>
            <a:r>
              <a:rPr lang="en-US" sz="1550" dirty="0">
                <a:solidFill>
                  <a:srgbClr val="3B4E4E"/>
                </a:solidFill>
                <a:latin typeface="Overpass Light" pitchFamily="34" charset="0"/>
                <a:ea typeface="Overpass Light" pitchFamily="34" charset="-122"/>
                <a:cs typeface="Overpass Light" pitchFamily="34" charset="-120"/>
              </a:rPr>
              <a:t>The output of the last pooling layer is flattened into a 1D vector to be fed into the fully connected layers.</a:t>
            </a:r>
            <a:endParaRPr lang="en-US" sz="1550" dirty="0"/>
          </a:p>
        </p:txBody>
      </p:sp>
      <p:sp>
        <p:nvSpPr>
          <p:cNvPr id="12" name="Shape 9"/>
          <p:cNvSpPr/>
          <p:nvPr/>
        </p:nvSpPr>
        <p:spPr>
          <a:xfrm>
            <a:off x="6196132" y="5229939"/>
            <a:ext cx="456248" cy="456248"/>
          </a:xfrm>
          <a:prstGeom prst="roundRect">
            <a:avLst>
              <a:gd name="adj" fmla="val 18669"/>
            </a:avLst>
          </a:prstGeom>
          <a:solidFill>
            <a:srgbClr val="DDEEE6"/>
          </a:solidFill>
          <a:ln w="7620">
            <a:solidFill>
              <a:srgbClr val="C3D4CC"/>
            </a:solidFill>
            <a:prstDash val="solid"/>
          </a:ln>
        </p:spPr>
      </p:sp>
      <p:sp>
        <p:nvSpPr>
          <p:cNvPr id="13" name="Text 10"/>
          <p:cNvSpPr/>
          <p:nvPr/>
        </p:nvSpPr>
        <p:spPr>
          <a:xfrm>
            <a:off x="6326743" y="5305901"/>
            <a:ext cx="195024" cy="304205"/>
          </a:xfrm>
          <a:prstGeom prst="rect">
            <a:avLst/>
          </a:prstGeom>
          <a:noFill/>
          <a:ln/>
        </p:spPr>
        <p:txBody>
          <a:bodyPr wrap="none" lIns="0" tIns="0" rIns="0" bIns="0" rtlCol="0" anchor="t"/>
          <a:lstStyle/>
          <a:p>
            <a:pPr algn="ctr" indent="0" marL="0">
              <a:lnSpc>
                <a:spcPts val="2350"/>
              </a:lnSpc>
              <a:buNone/>
            </a:pPr>
            <a:r>
              <a:rPr lang="en-US" sz="2350" b="1" dirty="0">
                <a:solidFill>
                  <a:srgbClr val="3B4E4E"/>
                </a:solidFill>
                <a:latin typeface="Syne Bold" pitchFamily="34" charset="0"/>
                <a:ea typeface="Syne Bold" pitchFamily="34" charset="-122"/>
                <a:cs typeface="Syne Bold" pitchFamily="34" charset="-120"/>
              </a:rPr>
              <a:t>3</a:t>
            </a:r>
            <a:endParaRPr lang="en-US" sz="2350" dirty="0"/>
          </a:p>
        </p:txBody>
      </p:sp>
      <p:sp>
        <p:nvSpPr>
          <p:cNvPr id="14" name="Text 11"/>
          <p:cNvSpPr/>
          <p:nvPr/>
        </p:nvSpPr>
        <p:spPr>
          <a:xfrm>
            <a:off x="6855143" y="5229939"/>
            <a:ext cx="2729032" cy="316825"/>
          </a:xfrm>
          <a:prstGeom prst="rect">
            <a:avLst/>
          </a:prstGeom>
          <a:noFill/>
          <a:ln/>
        </p:spPr>
        <p:txBody>
          <a:bodyPr wrap="none" lIns="0" tIns="0" rIns="0" bIns="0" rtlCol="0" anchor="t"/>
          <a:lstStyle/>
          <a:p>
            <a:pPr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Weights and Biases</a:t>
            </a:r>
            <a:endParaRPr lang="en-US" sz="1950" dirty="0"/>
          </a:p>
        </p:txBody>
      </p:sp>
      <p:sp>
        <p:nvSpPr>
          <p:cNvPr id="15" name="Text 12"/>
          <p:cNvSpPr/>
          <p:nvPr/>
        </p:nvSpPr>
        <p:spPr>
          <a:xfrm>
            <a:off x="6855143" y="5668327"/>
            <a:ext cx="3101935" cy="1621631"/>
          </a:xfrm>
          <a:prstGeom prst="rect">
            <a:avLst/>
          </a:prstGeom>
          <a:noFill/>
          <a:ln/>
        </p:spPr>
        <p:txBody>
          <a:bodyPr wrap="square" lIns="0" tIns="0" rIns="0" bIns="0" rtlCol="0" anchor="t"/>
          <a:lstStyle/>
          <a:p>
            <a:pPr indent="0" marL="0">
              <a:lnSpc>
                <a:spcPts val="2550"/>
              </a:lnSpc>
              <a:buNone/>
            </a:pPr>
            <a:r>
              <a:rPr lang="en-US" sz="1550" dirty="0">
                <a:solidFill>
                  <a:srgbClr val="3B4E4E"/>
                </a:solidFill>
                <a:latin typeface="Overpass Light" pitchFamily="34" charset="0"/>
                <a:ea typeface="Overpass Light" pitchFamily="34" charset="-122"/>
                <a:cs typeface="Overpass Light" pitchFamily="34" charset="-120"/>
              </a:rPr>
              <a:t>The fully connected layers have learnable weights and biases that are trained to map the feature representations to the final class outputs.</a:t>
            </a:r>
            <a:endParaRPr lang="en-US" sz="1550" dirty="0"/>
          </a:p>
        </p:txBody>
      </p:sp>
      <p:sp>
        <p:nvSpPr>
          <p:cNvPr id="16" name="Shape 13"/>
          <p:cNvSpPr/>
          <p:nvPr/>
        </p:nvSpPr>
        <p:spPr>
          <a:xfrm>
            <a:off x="10159841" y="5229939"/>
            <a:ext cx="456248" cy="456248"/>
          </a:xfrm>
          <a:prstGeom prst="roundRect">
            <a:avLst>
              <a:gd name="adj" fmla="val 18669"/>
            </a:avLst>
          </a:prstGeom>
          <a:solidFill>
            <a:srgbClr val="DDEEE6"/>
          </a:solidFill>
          <a:ln w="7620">
            <a:solidFill>
              <a:srgbClr val="C3D4CC"/>
            </a:solidFill>
            <a:prstDash val="solid"/>
          </a:ln>
        </p:spPr>
      </p:sp>
      <p:sp>
        <p:nvSpPr>
          <p:cNvPr id="17" name="Text 14"/>
          <p:cNvSpPr/>
          <p:nvPr/>
        </p:nvSpPr>
        <p:spPr>
          <a:xfrm>
            <a:off x="10279856" y="5305901"/>
            <a:ext cx="216218" cy="304205"/>
          </a:xfrm>
          <a:prstGeom prst="rect">
            <a:avLst/>
          </a:prstGeom>
          <a:noFill/>
          <a:ln/>
        </p:spPr>
        <p:txBody>
          <a:bodyPr wrap="none" lIns="0" tIns="0" rIns="0" bIns="0" rtlCol="0" anchor="t"/>
          <a:lstStyle/>
          <a:p>
            <a:pPr algn="ctr" indent="0" marL="0">
              <a:lnSpc>
                <a:spcPts val="2350"/>
              </a:lnSpc>
              <a:buNone/>
            </a:pPr>
            <a:r>
              <a:rPr lang="en-US" sz="2350" b="1" dirty="0">
                <a:solidFill>
                  <a:srgbClr val="3B4E4E"/>
                </a:solidFill>
                <a:latin typeface="Syne Bold" pitchFamily="34" charset="0"/>
                <a:ea typeface="Syne Bold" pitchFamily="34" charset="-122"/>
                <a:cs typeface="Syne Bold" pitchFamily="34" charset="-120"/>
              </a:rPr>
              <a:t>4</a:t>
            </a:r>
            <a:endParaRPr lang="en-US" sz="2350" dirty="0"/>
          </a:p>
        </p:txBody>
      </p:sp>
      <p:sp>
        <p:nvSpPr>
          <p:cNvPr id="18" name="Text 15"/>
          <p:cNvSpPr/>
          <p:nvPr/>
        </p:nvSpPr>
        <p:spPr>
          <a:xfrm>
            <a:off x="10818852" y="5229939"/>
            <a:ext cx="3060740" cy="316825"/>
          </a:xfrm>
          <a:prstGeom prst="rect">
            <a:avLst/>
          </a:prstGeom>
          <a:noFill/>
          <a:ln/>
        </p:spPr>
        <p:txBody>
          <a:bodyPr wrap="none" lIns="0" tIns="0" rIns="0" bIns="0" rtlCol="0" anchor="t"/>
          <a:lstStyle/>
          <a:p>
            <a:pPr indent="0" marL="0">
              <a:lnSpc>
                <a:spcPts val="2450"/>
              </a:lnSpc>
              <a:buNone/>
            </a:pPr>
            <a:r>
              <a:rPr lang="en-US" sz="1950" b="1" dirty="0">
                <a:solidFill>
                  <a:srgbClr val="3B4E4E"/>
                </a:solidFill>
                <a:latin typeface="Syne Bold" pitchFamily="34" charset="0"/>
                <a:ea typeface="Syne Bold" pitchFamily="34" charset="-122"/>
                <a:cs typeface="Syne Bold" pitchFamily="34" charset="-120"/>
              </a:rPr>
              <a:t>Non-Linear Activation</a:t>
            </a:r>
            <a:endParaRPr lang="en-US" sz="1950" dirty="0"/>
          </a:p>
        </p:txBody>
      </p:sp>
      <p:sp>
        <p:nvSpPr>
          <p:cNvPr id="19" name="Text 16"/>
          <p:cNvSpPr/>
          <p:nvPr/>
        </p:nvSpPr>
        <p:spPr>
          <a:xfrm>
            <a:off x="10818852" y="5668327"/>
            <a:ext cx="3101935" cy="1297305"/>
          </a:xfrm>
          <a:prstGeom prst="rect">
            <a:avLst/>
          </a:prstGeom>
          <a:noFill/>
          <a:ln/>
        </p:spPr>
        <p:txBody>
          <a:bodyPr wrap="square" lIns="0" tIns="0" rIns="0" bIns="0" rtlCol="0" anchor="t"/>
          <a:lstStyle/>
          <a:p>
            <a:pPr indent="0" marL="0">
              <a:lnSpc>
                <a:spcPts val="2550"/>
              </a:lnSpc>
              <a:buNone/>
            </a:pPr>
            <a:r>
              <a:rPr lang="en-US" sz="1550" dirty="0">
                <a:solidFill>
                  <a:srgbClr val="3B4E4E"/>
                </a:solidFill>
                <a:latin typeface="Overpass Light" pitchFamily="34" charset="0"/>
                <a:ea typeface="Overpass Light" pitchFamily="34" charset="-122"/>
                <a:cs typeface="Overpass Light" pitchFamily="34" charset="-120"/>
              </a:rPr>
              <a:t>Typically, a non-linear activation function like ReLU is applied after each fully connected layer to introduce non-linearity.</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37937" y="501610"/>
            <a:ext cx="6767393" cy="569714"/>
          </a:xfrm>
          <a:prstGeom prst="rect">
            <a:avLst/>
          </a:prstGeom>
          <a:noFill/>
          <a:ln/>
        </p:spPr>
        <p:txBody>
          <a:bodyPr wrap="none" lIns="0" tIns="0" rIns="0" bIns="0" rtlCol="0" anchor="t"/>
          <a:lstStyle/>
          <a:p>
            <a:pPr indent="0" marL="0">
              <a:lnSpc>
                <a:spcPts val="4450"/>
              </a:lnSpc>
              <a:buNone/>
            </a:pPr>
            <a:r>
              <a:rPr lang="en-US" sz="3550" b="1" dirty="0">
                <a:solidFill>
                  <a:srgbClr val="233939"/>
                </a:solidFill>
                <a:latin typeface="Syne Bold" pitchFamily="34" charset="0"/>
                <a:ea typeface="Syne Bold" pitchFamily="34" charset="-122"/>
                <a:cs typeface="Syne Bold" pitchFamily="34" charset="-120"/>
              </a:rPr>
              <a:t>The LeNet Training Process</a:t>
            </a:r>
            <a:endParaRPr lang="en-US" sz="3550" dirty="0"/>
          </a:p>
        </p:txBody>
      </p:sp>
      <p:pic>
        <p:nvPicPr>
          <p:cNvPr id="3" name="Image 0" descr="preencoded.png">    </p:cNvPr>
          <p:cNvPicPr>
            <a:picLocks noChangeAspect="1"/>
          </p:cNvPicPr>
          <p:nvPr/>
        </p:nvPicPr>
        <p:blipFill>
          <a:blip r:embed="rId1"/>
          <a:stretch>
            <a:fillRect/>
          </a:stretch>
        </p:blipFill>
        <p:spPr>
          <a:xfrm>
            <a:off x="3150156" y="1435894"/>
            <a:ext cx="1652587" cy="1341834"/>
          </a:xfrm>
          <a:prstGeom prst="rect">
            <a:avLst/>
          </a:prstGeom>
        </p:spPr>
      </p:pic>
      <p:sp>
        <p:nvSpPr>
          <p:cNvPr id="4" name="Text 1"/>
          <p:cNvSpPr/>
          <p:nvPr/>
        </p:nvSpPr>
        <p:spPr>
          <a:xfrm>
            <a:off x="3931920" y="2098477"/>
            <a:ext cx="88940" cy="364569"/>
          </a:xfrm>
          <a:prstGeom prst="rect">
            <a:avLst/>
          </a:prstGeom>
          <a:noFill/>
          <a:ln/>
        </p:spPr>
        <p:txBody>
          <a:bodyPr wrap="none" lIns="0" tIns="0" rIns="0" bIns="0" rtlCol="0" anchor="t"/>
          <a:lstStyle/>
          <a:p>
            <a:pPr algn="ctr" indent="0" marL="0">
              <a:lnSpc>
                <a:spcPts val="2850"/>
              </a:lnSpc>
              <a:buNone/>
            </a:pPr>
            <a:r>
              <a:rPr lang="en-US" sz="1750" b="1" dirty="0">
                <a:solidFill>
                  <a:srgbClr val="3B4E4E"/>
                </a:solidFill>
                <a:latin typeface="Syne Bold" pitchFamily="34" charset="0"/>
                <a:ea typeface="Syne Bold" pitchFamily="34" charset="-122"/>
                <a:cs typeface="Syne Bold" pitchFamily="34" charset="-120"/>
              </a:rPr>
              <a:t>1</a:t>
            </a:r>
            <a:endParaRPr lang="en-US" sz="1750" dirty="0"/>
          </a:p>
        </p:txBody>
      </p:sp>
      <p:sp>
        <p:nvSpPr>
          <p:cNvPr id="5" name="Text 2"/>
          <p:cNvSpPr/>
          <p:nvPr/>
        </p:nvSpPr>
        <p:spPr>
          <a:xfrm>
            <a:off x="4985028" y="1763911"/>
            <a:ext cx="2278737" cy="284798"/>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Labeled Data</a:t>
            </a:r>
            <a:endParaRPr lang="en-US" sz="1750" dirty="0"/>
          </a:p>
        </p:txBody>
      </p:sp>
      <p:sp>
        <p:nvSpPr>
          <p:cNvPr id="6" name="Text 3"/>
          <p:cNvSpPr/>
          <p:nvPr/>
        </p:nvSpPr>
        <p:spPr>
          <a:xfrm>
            <a:off x="4985028" y="2158008"/>
            <a:ext cx="6620708" cy="291584"/>
          </a:xfrm>
          <a:prstGeom prst="rect">
            <a:avLst/>
          </a:prstGeom>
          <a:noFill/>
          <a:ln/>
        </p:spPr>
        <p:txBody>
          <a:bodyPr wrap="non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Collect a large dataset of handwritten digit images with their corresponding labels.</a:t>
            </a:r>
            <a:endParaRPr lang="en-US" sz="1400" dirty="0"/>
          </a:p>
        </p:txBody>
      </p:sp>
      <p:sp>
        <p:nvSpPr>
          <p:cNvPr id="7" name="Shape 4"/>
          <p:cNvSpPr/>
          <p:nvPr/>
        </p:nvSpPr>
        <p:spPr>
          <a:xfrm>
            <a:off x="4848225" y="2790944"/>
            <a:ext cx="9098756" cy="11430"/>
          </a:xfrm>
          <a:prstGeom prst="roundRect">
            <a:avLst>
              <a:gd name="adj" fmla="val 669869"/>
            </a:avLst>
          </a:prstGeom>
          <a:solidFill>
            <a:srgbClr val="C3D4CC"/>
          </a:solidFill>
          <a:ln/>
        </p:spPr>
      </p:sp>
      <p:pic>
        <p:nvPicPr>
          <p:cNvPr id="8" name="Image 1" descr="preencoded.png">    </p:cNvPr>
          <p:cNvPicPr>
            <a:picLocks noChangeAspect="1"/>
          </p:cNvPicPr>
          <p:nvPr/>
        </p:nvPicPr>
        <p:blipFill>
          <a:blip r:embed="rId2"/>
          <a:stretch>
            <a:fillRect/>
          </a:stretch>
        </p:blipFill>
        <p:spPr>
          <a:xfrm>
            <a:off x="2323862" y="2823210"/>
            <a:ext cx="3305175" cy="1341834"/>
          </a:xfrm>
          <a:prstGeom prst="rect">
            <a:avLst/>
          </a:prstGeom>
        </p:spPr>
      </p:pic>
      <p:sp>
        <p:nvSpPr>
          <p:cNvPr id="9" name="Text 5"/>
          <p:cNvSpPr/>
          <p:nvPr/>
        </p:nvSpPr>
        <p:spPr>
          <a:xfrm>
            <a:off x="3905369" y="3311843"/>
            <a:ext cx="142161" cy="364569"/>
          </a:xfrm>
          <a:prstGeom prst="rect">
            <a:avLst/>
          </a:prstGeom>
          <a:noFill/>
          <a:ln/>
        </p:spPr>
        <p:txBody>
          <a:bodyPr wrap="none" lIns="0" tIns="0" rIns="0" bIns="0" rtlCol="0" anchor="t"/>
          <a:lstStyle/>
          <a:p>
            <a:pPr algn="ctr" indent="0" marL="0">
              <a:lnSpc>
                <a:spcPts val="2850"/>
              </a:lnSpc>
              <a:buNone/>
            </a:pPr>
            <a:r>
              <a:rPr lang="en-US" sz="1750" b="1" dirty="0">
                <a:solidFill>
                  <a:srgbClr val="3B4E4E"/>
                </a:solidFill>
                <a:latin typeface="Syne Bold" pitchFamily="34" charset="0"/>
                <a:ea typeface="Syne Bold" pitchFamily="34" charset="-122"/>
                <a:cs typeface="Syne Bold" pitchFamily="34" charset="-120"/>
              </a:rPr>
              <a:t>2</a:t>
            </a:r>
            <a:endParaRPr lang="en-US" sz="1750" dirty="0"/>
          </a:p>
        </p:txBody>
      </p:sp>
      <p:sp>
        <p:nvSpPr>
          <p:cNvPr id="10" name="Text 6"/>
          <p:cNvSpPr/>
          <p:nvPr/>
        </p:nvSpPr>
        <p:spPr>
          <a:xfrm>
            <a:off x="5811322" y="3151227"/>
            <a:ext cx="2664500" cy="284798"/>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Forward Propagation</a:t>
            </a:r>
            <a:endParaRPr lang="en-US" sz="1750" dirty="0"/>
          </a:p>
        </p:txBody>
      </p:sp>
      <p:sp>
        <p:nvSpPr>
          <p:cNvPr id="11" name="Text 7"/>
          <p:cNvSpPr/>
          <p:nvPr/>
        </p:nvSpPr>
        <p:spPr>
          <a:xfrm>
            <a:off x="5811322" y="3545324"/>
            <a:ext cx="6278404" cy="291584"/>
          </a:xfrm>
          <a:prstGeom prst="rect">
            <a:avLst/>
          </a:prstGeom>
          <a:noFill/>
          <a:ln/>
        </p:spPr>
        <p:txBody>
          <a:bodyPr wrap="non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Feed the input images through the LeNet architecture to generate predictions.</a:t>
            </a:r>
            <a:endParaRPr lang="en-US" sz="1400" dirty="0"/>
          </a:p>
        </p:txBody>
      </p:sp>
      <p:sp>
        <p:nvSpPr>
          <p:cNvPr id="12" name="Shape 8"/>
          <p:cNvSpPr/>
          <p:nvPr/>
        </p:nvSpPr>
        <p:spPr>
          <a:xfrm>
            <a:off x="5674519" y="4178260"/>
            <a:ext cx="8272463" cy="11430"/>
          </a:xfrm>
          <a:prstGeom prst="roundRect">
            <a:avLst>
              <a:gd name="adj" fmla="val 669869"/>
            </a:avLst>
          </a:prstGeom>
          <a:solidFill>
            <a:srgbClr val="C3D4CC"/>
          </a:solidFill>
          <a:ln/>
        </p:spPr>
      </p:sp>
      <p:pic>
        <p:nvPicPr>
          <p:cNvPr id="13" name="Image 2" descr="preencoded.png">    </p:cNvPr>
          <p:cNvPicPr>
            <a:picLocks noChangeAspect="1"/>
          </p:cNvPicPr>
          <p:nvPr/>
        </p:nvPicPr>
        <p:blipFill>
          <a:blip r:embed="rId3"/>
          <a:stretch>
            <a:fillRect/>
          </a:stretch>
        </p:blipFill>
        <p:spPr>
          <a:xfrm>
            <a:off x="1497568" y="4210526"/>
            <a:ext cx="4957763" cy="1341834"/>
          </a:xfrm>
          <a:prstGeom prst="rect">
            <a:avLst/>
          </a:prstGeom>
        </p:spPr>
      </p:pic>
      <p:sp>
        <p:nvSpPr>
          <p:cNvPr id="14" name="Text 9"/>
          <p:cNvSpPr/>
          <p:nvPr/>
        </p:nvSpPr>
        <p:spPr>
          <a:xfrm>
            <a:off x="3903345" y="4699159"/>
            <a:ext cx="146090" cy="364569"/>
          </a:xfrm>
          <a:prstGeom prst="rect">
            <a:avLst/>
          </a:prstGeom>
          <a:noFill/>
          <a:ln/>
        </p:spPr>
        <p:txBody>
          <a:bodyPr wrap="none" lIns="0" tIns="0" rIns="0" bIns="0" rtlCol="0" anchor="t"/>
          <a:lstStyle/>
          <a:p>
            <a:pPr algn="ctr" indent="0" marL="0">
              <a:lnSpc>
                <a:spcPts val="2850"/>
              </a:lnSpc>
              <a:buNone/>
            </a:pPr>
            <a:r>
              <a:rPr lang="en-US" sz="1750" b="1" dirty="0">
                <a:solidFill>
                  <a:srgbClr val="3B4E4E"/>
                </a:solidFill>
                <a:latin typeface="Syne Bold" pitchFamily="34" charset="0"/>
                <a:ea typeface="Syne Bold" pitchFamily="34" charset="-122"/>
                <a:cs typeface="Syne Bold" pitchFamily="34" charset="-120"/>
              </a:rPr>
              <a:t>3</a:t>
            </a:r>
            <a:endParaRPr lang="en-US" sz="1750" dirty="0"/>
          </a:p>
        </p:txBody>
      </p:sp>
      <p:sp>
        <p:nvSpPr>
          <p:cNvPr id="15" name="Text 10"/>
          <p:cNvSpPr/>
          <p:nvPr/>
        </p:nvSpPr>
        <p:spPr>
          <a:xfrm>
            <a:off x="6637615" y="4538543"/>
            <a:ext cx="2278737" cy="284798"/>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Backpropagation</a:t>
            </a:r>
            <a:endParaRPr lang="en-US" sz="1750" dirty="0"/>
          </a:p>
        </p:txBody>
      </p:sp>
      <p:sp>
        <p:nvSpPr>
          <p:cNvPr id="16" name="Text 11"/>
          <p:cNvSpPr/>
          <p:nvPr/>
        </p:nvSpPr>
        <p:spPr>
          <a:xfrm>
            <a:off x="6637615" y="4932640"/>
            <a:ext cx="6923484" cy="291584"/>
          </a:xfrm>
          <a:prstGeom prst="rect">
            <a:avLst/>
          </a:prstGeom>
          <a:noFill/>
          <a:ln/>
        </p:spPr>
        <p:txBody>
          <a:bodyPr wrap="non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Compute the loss between predictions and true labels, then update the model weights.</a:t>
            </a:r>
            <a:endParaRPr lang="en-US" sz="1400" dirty="0"/>
          </a:p>
        </p:txBody>
      </p:sp>
      <p:sp>
        <p:nvSpPr>
          <p:cNvPr id="17" name="Shape 12"/>
          <p:cNvSpPr/>
          <p:nvPr/>
        </p:nvSpPr>
        <p:spPr>
          <a:xfrm>
            <a:off x="6500813" y="5565577"/>
            <a:ext cx="7446169" cy="11430"/>
          </a:xfrm>
          <a:prstGeom prst="roundRect">
            <a:avLst>
              <a:gd name="adj" fmla="val 669869"/>
            </a:avLst>
          </a:prstGeom>
          <a:solidFill>
            <a:srgbClr val="C3D4CC"/>
          </a:solidFill>
          <a:ln/>
        </p:spPr>
      </p:sp>
      <p:pic>
        <p:nvPicPr>
          <p:cNvPr id="18" name="Image 3" descr="preencoded.png">    </p:cNvPr>
          <p:cNvPicPr>
            <a:picLocks noChangeAspect="1"/>
          </p:cNvPicPr>
          <p:nvPr/>
        </p:nvPicPr>
        <p:blipFill>
          <a:blip r:embed="rId4"/>
          <a:stretch>
            <a:fillRect/>
          </a:stretch>
        </p:blipFill>
        <p:spPr>
          <a:xfrm>
            <a:off x="671274" y="5597843"/>
            <a:ext cx="6610469" cy="1341834"/>
          </a:xfrm>
          <a:prstGeom prst="rect">
            <a:avLst/>
          </a:prstGeom>
        </p:spPr>
      </p:pic>
      <p:sp>
        <p:nvSpPr>
          <p:cNvPr id="19" name="Text 13"/>
          <p:cNvSpPr/>
          <p:nvPr/>
        </p:nvSpPr>
        <p:spPr>
          <a:xfrm>
            <a:off x="3895487" y="6086475"/>
            <a:ext cx="162044" cy="364569"/>
          </a:xfrm>
          <a:prstGeom prst="rect">
            <a:avLst/>
          </a:prstGeom>
          <a:noFill/>
          <a:ln/>
        </p:spPr>
        <p:txBody>
          <a:bodyPr wrap="none" lIns="0" tIns="0" rIns="0" bIns="0" rtlCol="0" anchor="t"/>
          <a:lstStyle/>
          <a:p>
            <a:pPr algn="ctr" indent="0" marL="0">
              <a:lnSpc>
                <a:spcPts val="2850"/>
              </a:lnSpc>
              <a:buNone/>
            </a:pPr>
            <a:r>
              <a:rPr lang="en-US" sz="1750" b="1" dirty="0">
                <a:solidFill>
                  <a:srgbClr val="3B4E4E"/>
                </a:solidFill>
                <a:latin typeface="Syne Bold" pitchFamily="34" charset="0"/>
                <a:ea typeface="Syne Bold" pitchFamily="34" charset="-122"/>
                <a:cs typeface="Syne Bold" pitchFamily="34" charset="-120"/>
              </a:rPr>
              <a:t>4</a:t>
            </a:r>
            <a:endParaRPr lang="en-US" sz="1750" dirty="0"/>
          </a:p>
        </p:txBody>
      </p:sp>
      <p:sp>
        <p:nvSpPr>
          <p:cNvPr id="20" name="Text 14"/>
          <p:cNvSpPr/>
          <p:nvPr/>
        </p:nvSpPr>
        <p:spPr>
          <a:xfrm>
            <a:off x="7464028" y="5780127"/>
            <a:ext cx="2278737" cy="284798"/>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Optimization</a:t>
            </a:r>
            <a:endParaRPr lang="en-US" sz="1750" dirty="0"/>
          </a:p>
        </p:txBody>
      </p:sp>
      <p:sp>
        <p:nvSpPr>
          <p:cNvPr id="21" name="Text 15"/>
          <p:cNvSpPr/>
          <p:nvPr/>
        </p:nvSpPr>
        <p:spPr>
          <a:xfrm>
            <a:off x="7464028" y="6174224"/>
            <a:ext cx="6346150" cy="583168"/>
          </a:xfrm>
          <a:prstGeom prst="rect">
            <a:avLst/>
          </a:prstGeom>
          <a:noFill/>
          <a:ln/>
        </p:spPr>
        <p:txBody>
          <a:bodyPr wrap="squar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Repeat forward and backward passes, adjusting the model to minimize the loss.</a:t>
            </a:r>
            <a:endParaRPr lang="en-US" sz="1400" dirty="0"/>
          </a:p>
        </p:txBody>
      </p:sp>
      <p:sp>
        <p:nvSpPr>
          <p:cNvPr id="22" name="Text 16"/>
          <p:cNvSpPr/>
          <p:nvPr/>
        </p:nvSpPr>
        <p:spPr>
          <a:xfrm>
            <a:off x="637937" y="7144703"/>
            <a:ext cx="13354526" cy="583168"/>
          </a:xfrm>
          <a:prstGeom prst="rect">
            <a:avLst/>
          </a:prstGeom>
          <a:noFill/>
          <a:ln/>
        </p:spPr>
        <p:txBody>
          <a:bodyPr wrap="square" lIns="0" tIns="0" rIns="0" bIns="0" rtlCol="0" anchor="t"/>
          <a:lstStyle/>
          <a:p>
            <a:pPr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The LeNet training process involves iteratively updating the model parameters to minimize the error on a labeled dataset of handwritten digit images. This is done through cycles of forward propagation, loss computation, and backpropagation to update the weights.</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262658"/>
            <a:ext cx="112000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Advantages of Convolutional Layers</a:t>
            </a:r>
            <a:endParaRPr lang="en-US" sz="4450" dirty="0"/>
          </a:p>
        </p:txBody>
      </p:sp>
      <p:pic>
        <p:nvPicPr>
          <p:cNvPr id="3" name="Image 0" descr="preencoded.png">    </p:cNvPr>
          <p:cNvPicPr>
            <a:picLocks noChangeAspect="1"/>
          </p:cNvPicPr>
          <p:nvPr/>
        </p:nvPicPr>
        <p:blipFill>
          <a:blip r:embed="rId1"/>
          <a:stretch>
            <a:fillRect/>
          </a:stretch>
        </p:blipFill>
        <p:spPr>
          <a:xfrm>
            <a:off x="793790" y="2425065"/>
            <a:ext cx="566976" cy="566976"/>
          </a:xfrm>
          <a:prstGeom prst="rect">
            <a:avLst/>
          </a:prstGeom>
        </p:spPr>
      </p:pic>
      <p:sp>
        <p:nvSpPr>
          <p:cNvPr id="4" name="Text 1"/>
          <p:cNvSpPr/>
          <p:nvPr/>
        </p:nvSpPr>
        <p:spPr>
          <a:xfrm>
            <a:off x="793790" y="3218855"/>
            <a:ext cx="3005495" cy="708660"/>
          </a:xfrm>
          <a:prstGeom prst="rect">
            <a:avLst/>
          </a:prstGeom>
          <a:noFill/>
          <a:ln/>
        </p:spPr>
        <p:txBody>
          <a:bodyPr wrap="squar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Sparse Interactions</a:t>
            </a:r>
            <a:endParaRPr lang="en-US" sz="2200" dirty="0"/>
          </a:p>
        </p:txBody>
      </p:sp>
      <p:sp>
        <p:nvSpPr>
          <p:cNvPr id="5" name="Text 2"/>
          <p:cNvSpPr/>
          <p:nvPr/>
        </p:nvSpPr>
        <p:spPr>
          <a:xfrm>
            <a:off x="793790" y="4063603"/>
            <a:ext cx="3005495" cy="2903220"/>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Convolutional layers have sparse connectivity, where each output unit is connected to only a local region of the input. This reduces the number of parameters and allows for more efficient learning.</a:t>
            </a:r>
            <a:endParaRPr lang="en-US" sz="1750" dirty="0"/>
          </a:p>
        </p:txBody>
      </p:sp>
      <p:pic>
        <p:nvPicPr>
          <p:cNvPr id="6" name="Image 1" descr="preencoded.png">    </p:cNvPr>
          <p:cNvPicPr>
            <a:picLocks noChangeAspect="1"/>
          </p:cNvPicPr>
          <p:nvPr/>
        </p:nvPicPr>
        <p:blipFill>
          <a:blip r:embed="rId2"/>
          <a:stretch>
            <a:fillRect/>
          </a:stretch>
        </p:blipFill>
        <p:spPr>
          <a:xfrm>
            <a:off x="4139446" y="2425065"/>
            <a:ext cx="566976" cy="566976"/>
          </a:xfrm>
          <a:prstGeom prst="rect">
            <a:avLst/>
          </a:prstGeom>
        </p:spPr>
      </p:pic>
      <p:sp>
        <p:nvSpPr>
          <p:cNvPr id="7" name="Text 3"/>
          <p:cNvSpPr/>
          <p:nvPr/>
        </p:nvSpPr>
        <p:spPr>
          <a:xfrm>
            <a:off x="4139446" y="3218855"/>
            <a:ext cx="2921913"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Parameter Sharing</a:t>
            </a:r>
            <a:endParaRPr lang="en-US" sz="2200" dirty="0"/>
          </a:p>
        </p:txBody>
      </p:sp>
      <p:sp>
        <p:nvSpPr>
          <p:cNvPr id="8" name="Text 4"/>
          <p:cNvSpPr/>
          <p:nvPr/>
        </p:nvSpPr>
        <p:spPr>
          <a:xfrm>
            <a:off x="4139446" y="3709273"/>
            <a:ext cx="3005614" cy="2540318"/>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Convolutional layers share parameters across different spatial locations, which further reduces the number of parameters and allows the model to learn more efficiently.</a:t>
            </a:r>
            <a:endParaRPr lang="en-US" sz="1750" dirty="0"/>
          </a:p>
        </p:txBody>
      </p:sp>
      <p:pic>
        <p:nvPicPr>
          <p:cNvPr id="9" name="Image 2" descr="preencoded.png">    </p:cNvPr>
          <p:cNvPicPr>
            <a:picLocks noChangeAspect="1"/>
          </p:cNvPicPr>
          <p:nvPr/>
        </p:nvPicPr>
        <p:blipFill>
          <a:blip r:embed="rId3"/>
          <a:stretch>
            <a:fillRect/>
          </a:stretch>
        </p:blipFill>
        <p:spPr>
          <a:xfrm>
            <a:off x="7485221" y="2425065"/>
            <a:ext cx="566976" cy="566976"/>
          </a:xfrm>
          <a:prstGeom prst="rect">
            <a:avLst/>
          </a:prstGeom>
        </p:spPr>
      </p:pic>
      <p:sp>
        <p:nvSpPr>
          <p:cNvPr id="10" name="Text 5"/>
          <p:cNvSpPr/>
          <p:nvPr/>
        </p:nvSpPr>
        <p:spPr>
          <a:xfrm>
            <a:off x="7485221" y="3218855"/>
            <a:ext cx="3005614" cy="708660"/>
          </a:xfrm>
          <a:prstGeom prst="rect">
            <a:avLst/>
          </a:prstGeom>
          <a:noFill/>
          <a:ln/>
        </p:spPr>
        <p:txBody>
          <a:bodyPr wrap="squar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Equivariant Representations</a:t>
            </a:r>
            <a:endParaRPr lang="en-US" sz="2200" dirty="0"/>
          </a:p>
        </p:txBody>
      </p:sp>
      <p:sp>
        <p:nvSpPr>
          <p:cNvPr id="11" name="Text 6"/>
          <p:cNvSpPr/>
          <p:nvPr/>
        </p:nvSpPr>
        <p:spPr>
          <a:xfrm>
            <a:off x="7485221" y="4063603"/>
            <a:ext cx="3005614" cy="2540318"/>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Convolutional layers produce feature maps that are equivariant to translation, meaning that a translation in the input leads to a corresponding translation in the feature map.</a:t>
            </a:r>
            <a:endParaRPr lang="en-US" sz="1750" dirty="0"/>
          </a:p>
        </p:txBody>
      </p:sp>
      <p:pic>
        <p:nvPicPr>
          <p:cNvPr id="12" name="Image 3" descr="preencoded.png">    </p:cNvPr>
          <p:cNvPicPr>
            <a:picLocks noChangeAspect="1"/>
          </p:cNvPicPr>
          <p:nvPr/>
        </p:nvPicPr>
        <p:blipFill>
          <a:blip r:embed="rId4"/>
          <a:stretch>
            <a:fillRect/>
          </a:stretch>
        </p:blipFill>
        <p:spPr>
          <a:xfrm>
            <a:off x="10830997" y="2425065"/>
            <a:ext cx="566976" cy="566976"/>
          </a:xfrm>
          <a:prstGeom prst="rect">
            <a:avLst/>
          </a:prstGeom>
        </p:spPr>
      </p:pic>
      <p:sp>
        <p:nvSpPr>
          <p:cNvPr id="13" name="Text 7"/>
          <p:cNvSpPr/>
          <p:nvPr/>
        </p:nvSpPr>
        <p:spPr>
          <a:xfrm>
            <a:off x="10830997" y="3218855"/>
            <a:ext cx="3005614" cy="708660"/>
          </a:xfrm>
          <a:prstGeom prst="rect">
            <a:avLst/>
          </a:prstGeom>
          <a:noFill/>
          <a:ln/>
        </p:spPr>
        <p:txBody>
          <a:bodyPr wrap="squar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Hierarchical Feature Extraction</a:t>
            </a:r>
            <a:endParaRPr lang="en-US" sz="2200" dirty="0"/>
          </a:p>
        </p:txBody>
      </p:sp>
      <p:sp>
        <p:nvSpPr>
          <p:cNvPr id="14" name="Text 8"/>
          <p:cNvSpPr/>
          <p:nvPr/>
        </p:nvSpPr>
        <p:spPr>
          <a:xfrm>
            <a:off x="10830997" y="4063603"/>
            <a:ext cx="3005614" cy="2903220"/>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Convolutional networks can learn a hierarchy of features, starting from low-level patterns and building up to higher-level, more abstract representations, which is well-suited for many visual tasks.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27829" y="773668"/>
            <a:ext cx="12254508" cy="649843"/>
          </a:xfrm>
          <a:prstGeom prst="rect">
            <a:avLst/>
          </a:prstGeom>
          <a:noFill/>
          <a:ln/>
        </p:spPr>
        <p:txBody>
          <a:bodyPr wrap="none" lIns="0" tIns="0" rIns="0" bIns="0" rtlCol="0" anchor="t"/>
          <a:lstStyle/>
          <a:p>
            <a:pPr indent="0" marL="0">
              <a:lnSpc>
                <a:spcPts val="5100"/>
              </a:lnSpc>
              <a:buNone/>
            </a:pPr>
            <a:r>
              <a:rPr lang="en-US" sz="4050" b="1" dirty="0">
                <a:solidFill>
                  <a:srgbClr val="233939"/>
                </a:solidFill>
                <a:latin typeface="Syne Bold" pitchFamily="34" charset="0"/>
                <a:ea typeface="Syne Bold" pitchFamily="34" charset="-122"/>
                <a:cs typeface="Syne Bold" pitchFamily="34" charset="-120"/>
              </a:rPr>
              <a:t>Sparse Interactions and Parameter Sharing</a:t>
            </a:r>
            <a:endParaRPr lang="en-US" sz="4050" dirty="0"/>
          </a:p>
        </p:txBody>
      </p:sp>
      <p:pic>
        <p:nvPicPr>
          <p:cNvPr id="3" name="Image 0" descr="preencoded.png">    </p:cNvPr>
          <p:cNvPicPr>
            <a:picLocks noChangeAspect="1"/>
          </p:cNvPicPr>
          <p:nvPr/>
        </p:nvPicPr>
        <p:blipFill>
          <a:blip r:embed="rId1"/>
          <a:stretch>
            <a:fillRect/>
          </a:stretch>
        </p:blipFill>
        <p:spPr>
          <a:xfrm>
            <a:off x="727829" y="1839397"/>
            <a:ext cx="4183618" cy="2585561"/>
          </a:xfrm>
          <a:prstGeom prst="rect">
            <a:avLst/>
          </a:prstGeom>
        </p:spPr>
      </p:pic>
      <p:sp>
        <p:nvSpPr>
          <p:cNvPr id="4" name="Text 1"/>
          <p:cNvSpPr/>
          <p:nvPr/>
        </p:nvSpPr>
        <p:spPr>
          <a:xfrm>
            <a:off x="727829" y="4684871"/>
            <a:ext cx="2760345" cy="324802"/>
          </a:xfrm>
          <a:prstGeom prst="rect">
            <a:avLst/>
          </a:prstGeom>
          <a:noFill/>
          <a:ln/>
        </p:spPr>
        <p:txBody>
          <a:bodyPr wrap="none" lIns="0" tIns="0" rIns="0" bIns="0" rtlCol="0" anchor="t"/>
          <a:lstStyle/>
          <a:p>
            <a:pPr algn="l" indent="0" marL="0">
              <a:lnSpc>
                <a:spcPts val="2550"/>
              </a:lnSpc>
              <a:buNone/>
            </a:pPr>
            <a:r>
              <a:rPr lang="en-US" sz="2000" b="1" dirty="0">
                <a:solidFill>
                  <a:srgbClr val="3B4E4E"/>
                </a:solidFill>
                <a:latin typeface="Syne Bold" pitchFamily="34" charset="0"/>
                <a:ea typeface="Syne Bold" pitchFamily="34" charset="-122"/>
                <a:cs typeface="Syne Bold" pitchFamily="34" charset="-120"/>
              </a:rPr>
              <a:t>Sparse Interactions</a:t>
            </a:r>
            <a:endParaRPr lang="en-US" sz="2000" dirty="0"/>
          </a:p>
        </p:txBody>
      </p:sp>
      <p:sp>
        <p:nvSpPr>
          <p:cNvPr id="5" name="Text 2"/>
          <p:cNvSpPr/>
          <p:nvPr/>
        </p:nvSpPr>
        <p:spPr>
          <a:xfrm>
            <a:off x="727829" y="5134332"/>
            <a:ext cx="4183618" cy="1996678"/>
          </a:xfrm>
          <a:prstGeom prst="rect">
            <a:avLst/>
          </a:prstGeom>
          <a:noFill/>
          <a:ln/>
        </p:spPr>
        <p:txBody>
          <a:bodyPr wrap="square" lIns="0" tIns="0" rIns="0" bIns="0" rtlCol="0" anchor="t"/>
          <a:lstStyle/>
          <a:p>
            <a:pPr algn="l" indent="0" marL="0">
              <a:lnSpc>
                <a:spcPts val="2600"/>
              </a:lnSpc>
              <a:buNone/>
            </a:pPr>
            <a:r>
              <a:rPr lang="en-US" sz="1600" dirty="0">
                <a:solidFill>
                  <a:srgbClr val="3B4E4E"/>
                </a:solidFill>
                <a:latin typeface="Overpass Light" pitchFamily="34" charset="0"/>
                <a:ea typeface="Overpass Light" pitchFamily="34" charset="-122"/>
                <a:cs typeface="Overpass Light" pitchFamily="34" charset="-120"/>
              </a:rPr>
              <a:t>In convolutional layers, each neuron only interacts with a small local region of the input, unlike fully connected layers where each neuron is connected to all inputs. This sparse connectivity leads to more efficient computation.</a:t>
            </a:r>
            <a:endParaRPr lang="en-US" sz="1600" dirty="0"/>
          </a:p>
        </p:txBody>
      </p:sp>
      <p:pic>
        <p:nvPicPr>
          <p:cNvPr id="6" name="Image 1" descr="preencoded.png">    </p:cNvPr>
          <p:cNvPicPr>
            <a:picLocks noChangeAspect="1"/>
          </p:cNvPicPr>
          <p:nvPr/>
        </p:nvPicPr>
        <p:blipFill>
          <a:blip r:embed="rId2"/>
          <a:stretch>
            <a:fillRect/>
          </a:stretch>
        </p:blipFill>
        <p:spPr>
          <a:xfrm>
            <a:off x="5223272" y="1839397"/>
            <a:ext cx="4183737" cy="2585680"/>
          </a:xfrm>
          <a:prstGeom prst="rect">
            <a:avLst/>
          </a:prstGeom>
        </p:spPr>
      </p:pic>
      <p:sp>
        <p:nvSpPr>
          <p:cNvPr id="7" name="Text 3"/>
          <p:cNvSpPr/>
          <p:nvPr/>
        </p:nvSpPr>
        <p:spPr>
          <a:xfrm>
            <a:off x="5223272" y="4684990"/>
            <a:ext cx="2679978" cy="324802"/>
          </a:xfrm>
          <a:prstGeom prst="rect">
            <a:avLst/>
          </a:prstGeom>
          <a:noFill/>
          <a:ln/>
        </p:spPr>
        <p:txBody>
          <a:bodyPr wrap="none" lIns="0" tIns="0" rIns="0" bIns="0" rtlCol="0" anchor="t"/>
          <a:lstStyle/>
          <a:p>
            <a:pPr algn="l" indent="0" marL="0">
              <a:lnSpc>
                <a:spcPts val="2550"/>
              </a:lnSpc>
              <a:buNone/>
            </a:pPr>
            <a:r>
              <a:rPr lang="en-US" sz="2000" b="1" dirty="0">
                <a:solidFill>
                  <a:srgbClr val="3B4E4E"/>
                </a:solidFill>
                <a:latin typeface="Syne Bold" pitchFamily="34" charset="0"/>
                <a:ea typeface="Syne Bold" pitchFamily="34" charset="-122"/>
                <a:cs typeface="Syne Bold" pitchFamily="34" charset="-120"/>
              </a:rPr>
              <a:t>Parameter Sharing</a:t>
            </a:r>
            <a:endParaRPr lang="en-US" sz="2000" dirty="0"/>
          </a:p>
        </p:txBody>
      </p:sp>
      <p:sp>
        <p:nvSpPr>
          <p:cNvPr id="8" name="Text 4"/>
          <p:cNvSpPr/>
          <p:nvPr/>
        </p:nvSpPr>
        <p:spPr>
          <a:xfrm>
            <a:off x="5223272" y="5134451"/>
            <a:ext cx="4183737" cy="1996678"/>
          </a:xfrm>
          <a:prstGeom prst="rect">
            <a:avLst/>
          </a:prstGeom>
          <a:noFill/>
          <a:ln/>
        </p:spPr>
        <p:txBody>
          <a:bodyPr wrap="square" lIns="0" tIns="0" rIns="0" bIns="0" rtlCol="0" anchor="t"/>
          <a:lstStyle/>
          <a:p>
            <a:pPr algn="l" indent="0" marL="0">
              <a:lnSpc>
                <a:spcPts val="2600"/>
              </a:lnSpc>
              <a:buNone/>
            </a:pPr>
            <a:r>
              <a:rPr lang="en-US" sz="1600" dirty="0">
                <a:solidFill>
                  <a:srgbClr val="3B4E4E"/>
                </a:solidFill>
                <a:latin typeface="Overpass Light" pitchFamily="34" charset="0"/>
                <a:ea typeface="Overpass Light" pitchFamily="34" charset="-122"/>
                <a:cs typeface="Overpass Light" pitchFamily="34" charset="-120"/>
              </a:rPr>
              <a:t>Convolutional layers use the same set of parameters (weights and biases) for all spatial locations in the input. This parameter sharing allows the network to detect the same features regardless of their position, greatly reducing the number of parameters.</a:t>
            </a:r>
            <a:endParaRPr lang="en-US" sz="1600" dirty="0"/>
          </a:p>
        </p:txBody>
      </p:sp>
      <p:pic>
        <p:nvPicPr>
          <p:cNvPr id="9" name="Image 2" descr="preencoded.png">    </p:cNvPr>
          <p:cNvPicPr>
            <a:picLocks noChangeAspect="1"/>
          </p:cNvPicPr>
          <p:nvPr/>
        </p:nvPicPr>
        <p:blipFill>
          <a:blip r:embed="rId3"/>
          <a:stretch>
            <a:fillRect/>
          </a:stretch>
        </p:blipFill>
        <p:spPr>
          <a:xfrm>
            <a:off x="9718834" y="1839397"/>
            <a:ext cx="4183618" cy="2585561"/>
          </a:xfrm>
          <a:prstGeom prst="rect">
            <a:avLst/>
          </a:prstGeom>
        </p:spPr>
      </p:pic>
      <p:sp>
        <p:nvSpPr>
          <p:cNvPr id="10" name="Text 5"/>
          <p:cNvSpPr/>
          <p:nvPr/>
        </p:nvSpPr>
        <p:spPr>
          <a:xfrm>
            <a:off x="9718834" y="4684871"/>
            <a:ext cx="4183618" cy="649605"/>
          </a:xfrm>
          <a:prstGeom prst="rect">
            <a:avLst/>
          </a:prstGeom>
          <a:noFill/>
          <a:ln/>
        </p:spPr>
        <p:txBody>
          <a:bodyPr wrap="square" lIns="0" tIns="0" rIns="0" bIns="0" rtlCol="0" anchor="t"/>
          <a:lstStyle/>
          <a:p>
            <a:pPr algn="l" indent="0" marL="0">
              <a:lnSpc>
                <a:spcPts val="2550"/>
              </a:lnSpc>
              <a:buNone/>
            </a:pPr>
            <a:r>
              <a:rPr lang="en-US" sz="2000" b="1" dirty="0">
                <a:solidFill>
                  <a:srgbClr val="3B4E4E"/>
                </a:solidFill>
                <a:latin typeface="Syne Bold" pitchFamily="34" charset="0"/>
                <a:ea typeface="Syne Bold" pitchFamily="34" charset="-122"/>
                <a:cs typeface="Syne Bold" pitchFamily="34" charset="-120"/>
              </a:rPr>
              <a:t>Hierarchical Feature Extraction</a:t>
            </a:r>
            <a:endParaRPr lang="en-US" sz="2000" dirty="0"/>
          </a:p>
        </p:txBody>
      </p:sp>
      <p:sp>
        <p:nvSpPr>
          <p:cNvPr id="11" name="Text 6"/>
          <p:cNvSpPr/>
          <p:nvPr/>
        </p:nvSpPr>
        <p:spPr>
          <a:xfrm>
            <a:off x="9718834" y="5459135"/>
            <a:ext cx="4183618" cy="1996678"/>
          </a:xfrm>
          <a:prstGeom prst="rect">
            <a:avLst/>
          </a:prstGeom>
          <a:noFill/>
          <a:ln/>
        </p:spPr>
        <p:txBody>
          <a:bodyPr wrap="square" lIns="0" tIns="0" rIns="0" bIns="0" rtlCol="0" anchor="t"/>
          <a:lstStyle/>
          <a:p>
            <a:pPr algn="l" indent="0" marL="0">
              <a:lnSpc>
                <a:spcPts val="2600"/>
              </a:lnSpc>
              <a:buNone/>
            </a:pPr>
            <a:r>
              <a:rPr lang="en-US" sz="1600" dirty="0">
                <a:solidFill>
                  <a:srgbClr val="3B4E4E"/>
                </a:solidFill>
                <a:latin typeface="Overpass Light" pitchFamily="34" charset="0"/>
                <a:ea typeface="Overpass Light" pitchFamily="34" charset="-122"/>
                <a:cs typeface="Overpass Light" pitchFamily="34" charset="-120"/>
              </a:rPr>
              <a:t>The combination of sparse interactions and parameter sharing enables convolutional networks to efficiently extract a hierarchy of features, from low-level patterns to high-level semantics, as the depth of the network increases.</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24877"/>
          </a:xfrm>
          <a:prstGeom prst="rect">
            <a:avLst/>
          </a:prstGeom>
        </p:spPr>
      </p:pic>
      <p:sp>
        <p:nvSpPr>
          <p:cNvPr id="3" name="Text 0"/>
          <p:cNvSpPr/>
          <p:nvPr/>
        </p:nvSpPr>
        <p:spPr>
          <a:xfrm>
            <a:off x="790932" y="3446502"/>
            <a:ext cx="8812054" cy="706160"/>
          </a:xfrm>
          <a:prstGeom prst="rect">
            <a:avLst/>
          </a:prstGeom>
          <a:noFill/>
          <a:ln/>
        </p:spPr>
        <p:txBody>
          <a:bodyPr wrap="none" lIns="0" tIns="0" rIns="0" bIns="0" rtlCol="0" anchor="t"/>
          <a:lstStyle/>
          <a:p>
            <a:pPr indent="0" marL="0">
              <a:lnSpc>
                <a:spcPts val="5550"/>
              </a:lnSpc>
              <a:buNone/>
            </a:pPr>
            <a:r>
              <a:rPr lang="en-US" sz="4400" b="1" dirty="0">
                <a:solidFill>
                  <a:srgbClr val="233939"/>
                </a:solidFill>
                <a:latin typeface="Syne Bold" pitchFamily="34" charset="0"/>
                <a:ea typeface="Syne Bold" pitchFamily="34" charset="-122"/>
                <a:cs typeface="Syne Bold" pitchFamily="34" charset="-120"/>
              </a:rPr>
              <a:t>Equivariant Representations</a:t>
            </a:r>
            <a:endParaRPr lang="en-US" sz="4400" dirty="0"/>
          </a:p>
        </p:txBody>
      </p:sp>
      <p:sp>
        <p:nvSpPr>
          <p:cNvPr id="4" name="Shape 1"/>
          <p:cNvSpPr/>
          <p:nvPr/>
        </p:nvSpPr>
        <p:spPr>
          <a:xfrm>
            <a:off x="790932" y="4491633"/>
            <a:ext cx="4198858" cy="3116342"/>
          </a:xfrm>
          <a:prstGeom prst="roundRect">
            <a:avLst>
              <a:gd name="adj" fmla="val 3046"/>
            </a:avLst>
          </a:prstGeom>
          <a:solidFill>
            <a:srgbClr val="DDEEE6"/>
          </a:solidFill>
          <a:ln w="7620">
            <a:solidFill>
              <a:srgbClr val="C3D4CC"/>
            </a:solidFill>
            <a:prstDash val="solid"/>
          </a:ln>
        </p:spPr>
      </p:sp>
      <p:sp>
        <p:nvSpPr>
          <p:cNvPr id="5" name="Text 2"/>
          <p:cNvSpPr/>
          <p:nvPr/>
        </p:nvSpPr>
        <p:spPr>
          <a:xfrm>
            <a:off x="1024533" y="4725233"/>
            <a:ext cx="3731657" cy="706279"/>
          </a:xfrm>
          <a:prstGeom prst="rect">
            <a:avLst/>
          </a:prstGeom>
          <a:noFill/>
          <a:ln/>
        </p:spPr>
        <p:txBody>
          <a:bodyPr wrap="squar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Preserving Spatial Relationships</a:t>
            </a:r>
            <a:endParaRPr lang="en-US" sz="2200" dirty="0"/>
          </a:p>
        </p:txBody>
      </p:sp>
      <p:sp>
        <p:nvSpPr>
          <p:cNvPr id="6" name="Text 3"/>
          <p:cNvSpPr/>
          <p:nvPr/>
        </p:nvSpPr>
        <p:spPr>
          <a:xfrm>
            <a:off x="1024533" y="5567005"/>
            <a:ext cx="3731657" cy="1807369"/>
          </a:xfrm>
          <a:prstGeom prst="rect">
            <a:avLst/>
          </a:prstGeom>
          <a:noFill/>
          <a:ln/>
        </p:spPr>
        <p:txBody>
          <a:bodyPr wrap="square" lIns="0" tIns="0" rIns="0" bIns="0" rtlCol="0" anchor="t"/>
          <a:lstStyle/>
          <a:p>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Convolutional networks produce feature maps that are equivariant to translations - features at different spatial locations are represented in a consistent way.</a:t>
            </a:r>
            <a:endParaRPr lang="en-US" sz="1750" dirty="0"/>
          </a:p>
        </p:txBody>
      </p:sp>
      <p:sp>
        <p:nvSpPr>
          <p:cNvPr id="7" name="Shape 4"/>
          <p:cNvSpPr/>
          <p:nvPr/>
        </p:nvSpPr>
        <p:spPr>
          <a:xfrm>
            <a:off x="5215771" y="4491633"/>
            <a:ext cx="4198858" cy="3116342"/>
          </a:xfrm>
          <a:prstGeom prst="roundRect">
            <a:avLst>
              <a:gd name="adj" fmla="val 3046"/>
            </a:avLst>
          </a:prstGeom>
          <a:solidFill>
            <a:srgbClr val="DDEEE6"/>
          </a:solidFill>
          <a:ln w="7620">
            <a:solidFill>
              <a:srgbClr val="C3D4CC"/>
            </a:solidFill>
            <a:prstDash val="solid"/>
          </a:ln>
        </p:spPr>
      </p:sp>
      <p:sp>
        <p:nvSpPr>
          <p:cNvPr id="8" name="Text 5"/>
          <p:cNvSpPr/>
          <p:nvPr/>
        </p:nvSpPr>
        <p:spPr>
          <a:xfrm>
            <a:off x="5449372" y="4725233"/>
            <a:ext cx="3731657" cy="706279"/>
          </a:xfrm>
          <a:prstGeom prst="rect">
            <a:avLst/>
          </a:prstGeom>
          <a:noFill/>
          <a:ln/>
        </p:spPr>
        <p:txBody>
          <a:bodyPr wrap="squar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Hierarchical Feature Learning</a:t>
            </a:r>
            <a:endParaRPr lang="en-US" sz="2200" dirty="0"/>
          </a:p>
        </p:txBody>
      </p:sp>
      <p:sp>
        <p:nvSpPr>
          <p:cNvPr id="9" name="Text 6"/>
          <p:cNvSpPr/>
          <p:nvPr/>
        </p:nvSpPr>
        <p:spPr>
          <a:xfrm>
            <a:off x="5449372" y="5567005"/>
            <a:ext cx="3731657" cy="1807369"/>
          </a:xfrm>
          <a:prstGeom prst="rect">
            <a:avLst/>
          </a:prstGeom>
          <a:noFill/>
          <a:ln/>
        </p:spPr>
        <p:txBody>
          <a:bodyPr wrap="square" lIns="0" tIns="0" rIns="0" bIns="0" rtlCol="0" anchor="t"/>
          <a:lstStyle/>
          <a:p>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The convolutional structure allows the network to build up complex features from simpler ones, creating a hierarchical representation of the input.</a:t>
            </a:r>
            <a:endParaRPr lang="en-US" sz="1750" dirty="0"/>
          </a:p>
        </p:txBody>
      </p:sp>
      <p:sp>
        <p:nvSpPr>
          <p:cNvPr id="10" name="Shape 7"/>
          <p:cNvSpPr/>
          <p:nvPr/>
        </p:nvSpPr>
        <p:spPr>
          <a:xfrm>
            <a:off x="9640610" y="4491633"/>
            <a:ext cx="4198858" cy="3116342"/>
          </a:xfrm>
          <a:prstGeom prst="roundRect">
            <a:avLst>
              <a:gd name="adj" fmla="val 3046"/>
            </a:avLst>
          </a:prstGeom>
          <a:solidFill>
            <a:srgbClr val="DDEEE6"/>
          </a:solidFill>
          <a:ln w="7620">
            <a:solidFill>
              <a:srgbClr val="C3D4CC"/>
            </a:solidFill>
            <a:prstDash val="solid"/>
          </a:ln>
        </p:spPr>
      </p:sp>
      <p:sp>
        <p:nvSpPr>
          <p:cNvPr id="11" name="Text 8"/>
          <p:cNvSpPr/>
          <p:nvPr/>
        </p:nvSpPr>
        <p:spPr>
          <a:xfrm>
            <a:off x="9874210" y="4725233"/>
            <a:ext cx="3731657" cy="706279"/>
          </a:xfrm>
          <a:prstGeom prst="rect">
            <a:avLst/>
          </a:prstGeom>
          <a:noFill/>
          <a:ln/>
        </p:spPr>
        <p:txBody>
          <a:bodyPr wrap="squar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Invariance to Transformations</a:t>
            </a:r>
            <a:endParaRPr lang="en-US" sz="2200" dirty="0"/>
          </a:p>
        </p:txBody>
      </p:sp>
      <p:sp>
        <p:nvSpPr>
          <p:cNvPr id="12" name="Text 9"/>
          <p:cNvSpPr/>
          <p:nvPr/>
        </p:nvSpPr>
        <p:spPr>
          <a:xfrm>
            <a:off x="9874210" y="5567005"/>
            <a:ext cx="3731657" cy="1807369"/>
          </a:xfrm>
          <a:prstGeom prst="rect">
            <a:avLst/>
          </a:prstGeom>
          <a:noFill/>
          <a:ln/>
        </p:spPr>
        <p:txBody>
          <a:bodyPr wrap="square" lIns="0" tIns="0" rIns="0" bIns="0" rtlCol="0" anchor="t"/>
          <a:lstStyle/>
          <a:p>
            <a:pPr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Pooling layers introduce a degree of invariance to small translations, rotations, and deformations, making the network robust to common image transformations.</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092637"/>
            <a:ext cx="9784913"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Hierarchical Feature Extraction</a:t>
            </a:r>
            <a:endParaRPr lang="en-US" sz="4450" dirty="0"/>
          </a:p>
        </p:txBody>
      </p:sp>
      <p:sp>
        <p:nvSpPr>
          <p:cNvPr id="3" name="Text 1"/>
          <p:cNvSpPr/>
          <p:nvPr/>
        </p:nvSpPr>
        <p:spPr>
          <a:xfrm>
            <a:off x="793790" y="2368391"/>
            <a:ext cx="2845594" cy="708660"/>
          </a:xfrm>
          <a:prstGeom prst="rect">
            <a:avLst/>
          </a:prstGeom>
          <a:noFill/>
          <a:ln/>
        </p:spPr>
        <p:txBody>
          <a:bodyPr wrap="squar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Building Blocks of Vision</a:t>
            </a:r>
            <a:endParaRPr lang="en-US" sz="2200" dirty="0"/>
          </a:p>
        </p:txBody>
      </p:sp>
      <p:sp>
        <p:nvSpPr>
          <p:cNvPr id="4" name="Text 2"/>
          <p:cNvSpPr/>
          <p:nvPr/>
        </p:nvSpPr>
        <p:spPr>
          <a:xfrm>
            <a:off x="793790" y="3303865"/>
            <a:ext cx="2845594" cy="362902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Convolutional neural networks excel at extracting visual features in a hierarchical manner. They start by detecting low-level patterns like edges and shapes, then combine these into higher-level features that represent more complex concepts.</a:t>
            </a:r>
            <a:endParaRPr lang="en-US" sz="1750" dirty="0"/>
          </a:p>
        </p:txBody>
      </p:sp>
      <p:sp>
        <p:nvSpPr>
          <p:cNvPr id="5" name="Text 3"/>
          <p:cNvSpPr/>
          <p:nvPr/>
        </p:nvSpPr>
        <p:spPr>
          <a:xfrm>
            <a:off x="4200406" y="2368391"/>
            <a:ext cx="2845594" cy="1062990"/>
          </a:xfrm>
          <a:prstGeom prst="rect">
            <a:avLst/>
          </a:prstGeom>
          <a:noFill/>
          <a:ln/>
        </p:spPr>
        <p:txBody>
          <a:bodyPr wrap="squar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Deeper Layers, Richer Representations</a:t>
            </a:r>
            <a:endParaRPr lang="en-US" sz="2200" dirty="0"/>
          </a:p>
        </p:txBody>
      </p:sp>
      <p:sp>
        <p:nvSpPr>
          <p:cNvPr id="6" name="Text 4"/>
          <p:cNvSpPr/>
          <p:nvPr/>
        </p:nvSpPr>
        <p:spPr>
          <a:xfrm>
            <a:off x="4200406" y="3658195"/>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As the network goes deeper, the features become more and more abstract, allowing the model to understand high-level semantic information about the input image.</a:t>
            </a:r>
            <a:endParaRPr lang="en-US" sz="1750" dirty="0"/>
          </a:p>
        </p:txBody>
      </p:sp>
      <p:sp>
        <p:nvSpPr>
          <p:cNvPr id="7" name="Text 5"/>
          <p:cNvSpPr/>
          <p:nvPr/>
        </p:nvSpPr>
        <p:spPr>
          <a:xfrm>
            <a:off x="7607022" y="2368391"/>
            <a:ext cx="2845594" cy="708660"/>
          </a:xfrm>
          <a:prstGeom prst="rect">
            <a:avLst/>
          </a:prstGeom>
          <a:noFill/>
          <a:ln/>
        </p:spPr>
        <p:txBody>
          <a:bodyPr wrap="squar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Mimicking Human Vision</a:t>
            </a:r>
            <a:endParaRPr lang="en-US" sz="2200" dirty="0"/>
          </a:p>
        </p:txBody>
      </p:sp>
      <p:sp>
        <p:nvSpPr>
          <p:cNvPr id="8" name="Text 6"/>
          <p:cNvSpPr/>
          <p:nvPr/>
        </p:nvSpPr>
        <p:spPr>
          <a:xfrm>
            <a:off x="7607022" y="3303865"/>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This mimics how the human visual system processes information, where simple features are combined into more complex patterns that the brain can recognize and classify.</a:t>
            </a:r>
            <a:endParaRPr lang="en-US" sz="1750" dirty="0"/>
          </a:p>
        </p:txBody>
      </p:sp>
      <p:sp>
        <p:nvSpPr>
          <p:cNvPr id="9" name="Text 7"/>
          <p:cNvSpPr/>
          <p:nvPr/>
        </p:nvSpPr>
        <p:spPr>
          <a:xfrm>
            <a:off x="11013638" y="2368391"/>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Adaptable to Task</a:t>
            </a:r>
            <a:endParaRPr lang="en-US" sz="2200" dirty="0"/>
          </a:p>
        </p:txBody>
      </p:sp>
      <p:sp>
        <p:nvSpPr>
          <p:cNvPr id="10" name="Text 8"/>
          <p:cNvSpPr/>
          <p:nvPr/>
        </p:nvSpPr>
        <p:spPr>
          <a:xfrm>
            <a:off x="11013638" y="2949535"/>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hierarchical feature extraction allows convolutional networks to be versatile and applicable to a wide range of visual tasks, from object detection to image segmentation.</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Applications of Convolutional Networks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Convolutional neural networks have revolutionized numerous domains, from computer vision to natural language processing. These powerful models excel at tasks like object detection, image classification, and even generative modeling.</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0932" y="621387"/>
            <a:ext cx="11210806" cy="706160"/>
          </a:xfrm>
          <a:prstGeom prst="rect">
            <a:avLst/>
          </a:prstGeom>
          <a:noFill/>
          <a:ln/>
        </p:spPr>
        <p:txBody>
          <a:bodyPr wrap="none" lIns="0" tIns="0" rIns="0" bIns="0" rtlCol="0" anchor="t"/>
          <a:lstStyle/>
          <a:p>
            <a:pPr indent="0" marL="0">
              <a:lnSpc>
                <a:spcPts val="5550"/>
              </a:lnSpc>
              <a:buNone/>
            </a:pPr>
            <a:r>
              <a:rPr lang="en-US" sz="4400" b="1" dirty="0">
                <a:solidFill>
                  <a:srgbClr val="233939"/>
                </a:solidFill>
                <a:latin typeface="Syne Bold" pitchFamily="34" charset="0"/>
                <a:ea typeface="Syne Bold" pitchFamily="34" charset="-122"/>
                <a:cs typeface="Syne Bold" pitchFamily="34" charset="-120"/>
              </a:rPr>
              <a:t>Object Detection and Segmentation</a:t>
            </a:r>
            <a:endParaRPr lang="en-US" sz="4400" dirty="0"/>
          </a:p>
        </p:txBody>
      </p:sp>
      <p:pic>
        <p:nvPicPr>
          <p:cNvPr id="3" name="Image 0" descr="preencoded.png">    </p:cNvPr>
          <p:cNvPicPr>
            <a:picLocks noChangeAspect="1"/>
          </p:cNvPicPr>
          <p:nvPr/>
        </p:nvPicPr>
        <p:blipFill>
          <a:blip r:embed="rId1"/>
          <a:stretch>
            <a:fillRect/>
          </a:stretch>
        </p:blipFill>
        <p:spPr>
          <a:xfrm>
            <a:off x="790932" y="1779508"/>
            <a:ext cx="4123492" cy="2548414"/>
          </a:xfrm>
          <a:prstGeom prst="rect">
            <a:avLst/>
          </a:prstGeom>
        </p:spPr>
      </p:pic>
      <p:sp>
        <p:nvSpPr>
          <p:cNvPr id="4" name="Text 1"/>
          <p:cNvSpPr/>
          <p:nvPr/>
        </p:nvSpPr>
        <p:spPr>
          <a:xfrm>
            <a:off x="790932" y="4610338"/>
            <a:ext cx="4123492" cy="706279"/>
          </a:xfrm>
          <a:prstGeom prst="rect">
            <a:avLst/>
          </a:prstGeom>
          <a:noFill/>
          <a:ln/>
        </p:spPr>
        <p:txBody>
          <a:bodyPr wrap="squar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Real-Time Object Detection</a:t>
            </a:r>
            <a:endParaRPr lang="en-US" sz="2200" dirty="0"/>
          </a:p>
        </p:txBody>
      </p:sp>
      <p:sp>
        <p:nvSpPr>
          <p:cNvPr id="5" name="Text 2"/>
          <p:cNvSpPr/>
          <p:nvPr/>
        </p:nvSpPr>
        <p:spPr>
          <a:xfrm>
            <a:off x="790932" y="5452110"/>
            <a:ext cx="4123492" cy="2168843"/>
          </a:xfrm>
          <a:prstGeom prst="rect">
            <a:avLst/>
          </a:prstGeom>
          <a:noFill/>
          <a:ln/>
        </p:spPr>
        <p:txBody>
          <a:bodyPr wrap="square" lIns="0" tIns="0" rIns="0" bIns="0" rtlCol="0" anchor="t"/>
          <a:lstStyle/>
          <a:p>
            <a:pPr algn="l"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Convolutional neural networks can rapidly identify and locate multiple objects within an image, highlighting them with precise bounding boxes for applications like autonomous driving, surveillance, and robotics.</a:t>
            </a:r>
            <a:endParaRPr lang="en-US" sz="1750" dirty="0"/>
          </a:p>
        </p:txBody>
      </p:sp>
      <p:pic>
        <p:nvPicPr>
          <p:cNvPr id="6" name="Image 1" descr="preencoded.png">    </p:cNvPr>
          <p:cNvPicPr>
            <a:picLocks noChangeAspect="1"/>
          </p:cNvPicPr>
          <p:nvPr/>
        </p:nvPicPr>
        <p:blipFill>
          <a:blip r:embed="rId2"/>
          <a:stretch>
            <a:fillRect/>
          </a:stretch>
        </p:blipFill>
        <p:spPr>
          <a:xfrm>
            <a:off x="5253395" y="1779508"/>
            <a:ext cx="4123492" cy="2548414"/>
          </a:xfrm>
          <a:prstGeom prst="rect">
            <a:avLst/>
          </a:prstGeom>
        </p:spPr>
      </p:pic>
      <p:sp>
        <p:nvSpPr>
          <p:cNvPr id="7" name="Text 3"/>
          <p:cNvSpPr/>
          <p:nvPr/>
        </p:nvSpPr>
        <p:spPr>
          <a:xfrm>
            <a:off x="5253395" y="4610338"/>
            <a:ext cx="3765828" cy="353139"/>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Semantic Segmentation</a:t>
            </a:r>
            <a:endParaRPr lang="en-US" sz="2200" dirty="0"/>
          </a:p>
        </p:txBody>
      </p:sp>
      <p:sp>
        <p:nvSpPr>
          <p:cNvPr id="8" name="Text 4"/>
          <p:cNvSpPr/>
          <p:nvPr/>
        </p:nvSpPr>
        <p:spPr>
          <a:xfrm>
            <a:off x="5253395" y="5098971"/>
            <a:ext cx="4123492" cy="2168843"/>
          </a:xfrm>
          <a:prstGeom prst="rect">
            <a:avLst/>
          </a:prstGeom>
          <a:noFill/>
          <a:ln/>
        </p:spPr>
        <p:txBody>
          <a:bodyPr wrap="square" lIns="0" tIns="0" rIns="0" bIns="0" rtlCol="0" anchor="t"/>
          <a:lstStyle/>
          <a:p>
            <a:pPr algn="l"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Advanced deep learning models can go beyond simple object detection to perform pixel-level segmentation, classifying each element of an image into semantic categories for in-depth scene understanding.</a:t>
            </a:r>
            <a:endParaRPr lang="en-US" sz="1750" dirty="0"/>
          </a:p>
        </p:txBody>
      </p:sp>
      <p:pic>
        <p:nvPicPr>
          <p:cNvPr id="9" name="Image 2" descr="preencoded.png">    </p:cNvPr>
          <p:cNvPicPr>
            <a:picLocks noChangeAspect="1"/>
          </p:cNvPicPr>
          <p:nvPr/>
        </p:nvPicPr>
        <p:blipFill>
          <a:blip r:embed="rId3"/>
          <a:stretch>
            <a:fillRect/>
          </a:stretch>
        </p:blipFill>
        <p:spPr>
          <a:xfrm>
            <a:off x="9715857" y="1779508"/>
            <a:ext cx="4123492" cy="2548414"/>
          </a:xfrm>
          <a:prstGeom prst="rect">
            <a:avLst/>
          </a:prstGeom>
        </p:spPr>
      </p:pic>
      <p:sp>
        <p:nvSpPr>
          <p:cNvPr id="10" name="Text 5"/>
          <p:cNvSpPr/>
          <p:nvPr/>
        </p:nvSpPr>
        <p:spPr>
          <a:xfrm>
            <a:off x="9715857" y="4610338"/>
            <a:ext cx="3620333" cy="353139"/>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Instance Segmentation</a:t>
            </a:r>
            <a:endParaRPr lang="en-US" sz="2200" dirty="0"/>
          </a:p>
        </p:txBody>
      </p:sp>
      <p:sp>
        <p:nvSpPr>
          <p:cNvPr id="11" name="Text 6"/>
          <p:cNvSpPr/>
          <p:nvPr/>
        </p:nvSpPr>
        <p:spPr>
          <a:xfrm>
            <a:off x="9715857" y="5098971"/>
            <a:ext cx="4123492" cy="2168843"/>
          </a:xfrm>
          <a:prstGeom prst="rect">
            <a:avLst/>
          </a:prstGeom>
          <a:noFill/>
          <a:ln/>
        </p:spPr>
        <p:txBody>
          <a:bodyPr wrap="square" lIns="0" tIns="0" rIns="0" bIns="0" rtlCol="0" anchor="t"/>
          <a:lstStyle/>
          <a:p>
            <a:pPr algn="l" indent="0" marL="0">
              <a:lnSpc>
                <a:spcPts val="2800"/>
              </a:lnSpc>
              <a:buNone/>
            </a:pPr>
            <a:r>
              <a:rPr lang="en-US" sz="1750" dirty="0">
                <a:solidFill>
                  <a:srgbClr val="3B4E4E"/>
                </a:solidFill>
                <a:latin typeface="Overpass Light" pitchFamily="34" charset="0"/>
                <a:ea typeface="Overpass Light" pitchFamily="34" charset="-122"/>
                <a:cs typeface="Overpass Light" pitchFamily="34" charset="-120"/>
              </a:rPr>
              <a:t>Instance segmentation takes segmentation a step further by separating and outlining individual objects, even within a dense group, enabling applications like people counting and tracking.</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0187" y="786408"/>
            <a:ext cx="6217563" cy="690801"/>
          </a:xfrm>
          <a:prstGeom prst="rect">
            <a:avLst/>
          </a:prstGeom>
          <a:noFill/>
          <a:ln/>
        </p:spPr>
        <p:txBody>
          <a:bodyPr wrap="none" lIns="0" tIns="0" rIns="0" bIns="0" rtlCol="0" anchor="t"/>
          <a:lstStyle/>
          <a:p>
            <a:pPr indent="0" marL="0">
              <a:lnSpc>
                <a:spcPts val="5400"/>
              </a:lnSpc>
              <a:buNone/>
            </a:pPr>
            <a:r>
              <a:rPr lang="en-US" sz="4350" b="1" dirty="0">
                <a:solidFill>
                  <a:srgbClr val="233939"/>
                </a:solidFill>
                <a:latin typeface="Syne Bold" pitchFamily="34" charset="0"/>
                <a:ea typeface="Syne Bold" pitchFamily="34" charset="-122"/>
                <a:cs typeface="Syne Bold" pitchFamily="34" charset="-120"/>
              </a:rPr>
              <a:t>Image Classification</a:t>
            </a:r>
            <a:endParaRPr lang="en-US" sz="4350" dirty="0"/>
          </a:p>
        </p:txBody>
      </p:sp>
      <p:pic>
        <p:nvPicPr>
          <p:cNvPr id="4" name="Image 1" descr="preencoded.png">    </p:cNvPr>
          <p:cNvPicPr>
            <a:picLocks noChangeAspect="1"/>
          </p:cNvPicPr>
          <p:nvPr/>
        </p:nvPicPr>
        <p:blipFill>
          <a:blip r:embed="rId2"/>
          <a:stretch>
            <a:fillRect/>
          </a:stretch>
        </p:blipFill>
        <p:spPr>
          <a:xfrm>
            <a:off x="6260187" y="1808798"/>
            <a:ext cx="552688" cy="552688"/>
          </a:xfrm>
          <a:prstGeom prst="rect">
            <a:avLst/>
          </a:prstGeom>
        </p:spPr>
      </p:pic>
      <p:sp>
        <p:nvSpPr>
          <p:cNvPr id="5" name="Text 1"/>
          <p:cNvSpPr/>
          <p:nvPr/>
        </p:nvSpPr>
        <p:spPr>
          <a:xfrm>
            <a:off x="6260187" y="2582466"/>
            <a:ext cx="3448764" cy="345400"/>
          </a:xfrm>
          <a:prstGeom prst="rect">
            <a:avLst/>
          </a:prstGeom>
          <a:noFill/>
          <a:ln/>
        </p:spPr>
        <p:txBody>
          <a:bodyPr wrap="none" lIns="0" tIns="0" rIns="0" bIns="0" rtlCol="0" anchor="t"/>
          <a:lstStyle/>
          <a:p>
            <a:pPr algn="l" indent="0" marL="0">
              <a:lnSpc>
                <a:spcPts val="2700"/>
              </a:lnSpc>
              <a:buNone/>
            </a:pPr>
            <a:r>
              <a:rPr lang="en-US" sz="2150" b="1" dirty="0">
                <a:solidFill>
                  <a:srgbClr val="3B4E4E"/>
                </a:solidFill>
                <a:latin typeface="Syne Bold" pitchFamily="34" charset="0"/>
                <a:ea typeface="Syne Bold" pitchFamily="34" charset="-122"/>
                <a:cs typeface="Syne Bold" pitchFamily="34" charset="-120"/>
              </a:rPr>
              <a:t>Precise Categorization</a:t>
            </a:r>
            <a:endParaRPr lang="en-US" sz="2150" dirty="0"/>
          </a:p>
        </p:txBody>
      </p:sp>
      <p:sp>
        <p:nvSpPr>
          <p:cNvPr id="6" name="Text 2"/>
          <p:cNvSpPr/>
          <p:nvPr/>
        </p:nvSpPr>
        <p:spPr>
          <a:xfrm>
            <a:off x="6260187" y="3060502"/>
            <a:ext cx="3632359" cy="1061204"/>
          </a:xfrm>
          <a:prstGeom prst="rect">
            <a:avLst/>
          </a:prstGeom>
          <a:noFill/>
          <a:ln/>
        </p:spPr>
        <p:txBody>
          <a:bodyPr wrap="square" lIns="0" tIns="0" rIns="0" bIns="0" rtlCol="0" anchor="t"/>
          <a:lstStyle/>
          <a:p>
            <a:pPr algn="l" indent="0" marL="0">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Convolutional neural networks excel at assigning images to specific classes with high accuracy.</a:t>
            </a:r>
            <a:endParaRPr lang="en-US" sz="1700" dirty="0"/>
          </a:p>
        </p:txBody>
      </p:sp>
      <p:pic>
        <p:nvPicPr>
          <p:cNvPr id="7" name="Image 2" descr="preencoded.png">    </p:cNvPr>
          <p:cNvPicPr>
            <a:picLocks noChangeAspect="1"/>
          </p:cNvPicPr>
          <p:nvPr/>
        </p:nvPicPr>
        <p:blipFill>
          <a:blip r:embed="rId3"/>
          <a:stretch>
            <a:fillRect/>
          </a:stretch>
        </p:blipFill>
        <p:spPr>
          <a:xfrm>
            <a:off x="10224135" y="1808798"/>
            <a:ext cx="552688" cy="552688"/>
          </a:xfrm>
          <a:prstGeom prst="rect">
            <a:avLst/>
          </a:prstGeom>
        </p:spPr>
      </p:pic>
      <p:sp>
        <p:nvSpPr>
          <p:cNvPr id="8" name="Text 3"/>
          <p:cNvSpPr/>
          <p:nvPr/>
        </p:nvSpPr>
        <p:spPr>
          <a:xfrm>
            <a:off x="10224135" y="2582466"/>
            <a:ext cx="2763679" cy="345400"/>
          </a:xfrm>
          <a:prstGeom prst="rect">
            <a:avLst/>
          </a:prstGeom>
          <a:noFill/>
          <a:ln/>
        </p:spPr>
        <p:txBody>
          <a:bodyPr wrap="none" lIns="0" tIns="0" rIns="0" bIns="0" rtlCol="0" anchor="t"/>
          <a:lstStyle/>
          <a:p>
            <a:pPr algn="l" indent="0" marL="0">
              <a:lnSpc>
                <a:spcPts val="2700"/>
              </a:lnSpc>
              <a:buNone/>
            </a:pPr>
            <a:r>
              <a:rPr lang="en-US" sz="2150" b="1" dirty="0">
                <a:solidFill>
                  <a:srgbClr val="3B4E4E"/>
                </a:solidFill>
                <a:latin typeface="Syne Bold" pitchFamily="34" charset="0"/>
                <a:ea typeface="Syne Bold" pitchFamily="34" charset="-122"/>
                <a:cs typeface="Syne Bold" pitchFamily="34" charset="-120"/>
              </a:rPr>
              <a:t>Granular Analysis</a:t>
            </a:r>
            <a:endParaRPr lang="en-US" sz="2150" dirty="0"/>
          </a:p>
        </p:txBody>
      </p:sp>
      <p:sp>
        <p:nvSpPr>
          <p:cNvPr id="9" name="Text 4"/>
          <p:cNvSpPr/>
          <p:nvPr/>
        </p:nvSpPr>
        <p:spPr>
          <a:xfrm>
            <a:off x="10224135" y="3060502"/>
            <a:ext cx="3632478" cy="1061204"/>
          </a:xfrm>
          <a:prstGeom prst="rect">
            <a:avLst/>
          </a:prstGeom>
          <a:noFill/>
          <a:ln/>
        </p:spPr>
        <p:txBody>
          <a:bodyPr wrap="square" lIns="0" tIns="0" rIns="0" bIns="0" rtlCol="0" anchor="t"/>
          <a:lstStyle/>
          <a:p>
            <a:pPr algn="l" indent="0" marL="0">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Models can identify and distinguish between fine-grained visual details and subtle differences.</a:t>
            </a:r>
            <a:endParaRPr lang="en-US" sz="1700" dirty="0"/>
          </a:p>
        </p:txBody>
      </p:sp>
      <p:pic>
        <p:nvPicPr>
          <p:cNvPr id="10" name="Image 3" descr="preencoded.png">    </p:cNvPr>
          <p:cNvPicPr>
            <a:picLocks noChangeAspect="1"/>
          </p:cNvPicPr>
          <p:nvPr/>
        </p:nvPicPr>
        <p:blipFill>
          <a:blip r:embed="rId4"/>
          <a:stretch>
            <a:fillRect/>
          </a:stretch>
        </p:blipFill>
        <p:spPr>
          <a:xfrm>
            <a:off x="6260187" y="4784884"/>
            <a:ext cx="552688" cy="552688"/>
          </a:xfrm>
          <a:prstGeom prst="rect">
            <a:avLst/>
          </a:prstGeom>
        </p:spPr>
      </p:pic>
      <p:sp>
        <p:nvSpPr>
          <p:cNvPr id="11" name="Text 5"/>
          <p:cNvSpPr/>
          <p:nvPr/>
        </p:nvSpPr>
        <p:spPr>
          <a:xfrm>
            <a:off x="6260187" y="5558552"/>
            <a:ext cx="3632359" cy="690801"/>
          </a:xfrm>
          <a:prstGeom prst="rect">
            <a:avLst/>
          </a:prstGeom>
          <a:noFill/>
          <a:ln/>
        </p:spPr>
        <p:txBody>
          <a:bodyPr wrap="square" lIns="0" tIns="0" rIns="0" bIns="0" rtlCol="0" anchor="t"/>
          <a:lstStyle/>
          <a:p>
            <a:pPr algn="l" indent="0" marL="0">
              <a:lnSpc>
                <a:spcPts val="2700"/>
              </a:lnSpc>
              <a:buNone/>
            </a:pPr>
            <a:r>
              <a:rPr lang="en-US" sz="2150" b="1" dirty="0">
                <a:solidFill>
                  <a:srgbClr val="3B4E4E"/>
                </a:solidFill>
                <a:latin typeface="Syne Bold" pitchFamily="34" charset="0"/>
                <a:ea typeface="Syne Bold" pitchFamily="34" charset="-122"/>
                <a:cs typeface="Syne Bold" pitchFamily="34" charset="-120"/>
              </a:rPr>
              <a:t>Real-Time Performance</a:t>
            </a:r>
            <a:endParaRPr lang="en-US" sz="2150" dirty="0"/>
          </a:p>
        </p:txBody>
      </p:sp>
      <p:sp>
        <p:nvSpPr>
          <p:cNvPr id="12" name="Text 6"/>
          <p:cNvSpPr/>
          <p:nvPr/>
        </p:nvSpPr>
        <p:spPr>
          <a:xfrm>
            <a:off x="6260187" y="6381988"/>
            <a:ext cx="3632359" cy="1061204"/>
          </a:xfrm>
          <a:prstGeom prst="rect">
            <a:avLst/>
          </a:prstGeom>
          <a:noFill/>
          <a:ln/>
        </p:spPr>
        <p:txBody>
          <a:bodyPr wrap="square" lIns="0" tIns="0" rIns="0" bIns="0" rtlCol="0" anchor="t"/>
          <a:lstStyle/>
          <a:p>
            <a:pPr algn="l" indent="0" marL="0">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Image classification can be performed rapidly, allowing for fast decision-making and response times.</a:t>
            </a:r>
            <a:endParaRPr lang="en-US" sz="1700" dirty="0"/>
          </a:p>
        </p:txBody>
      </p:sp>
      <p:pic>
        <p:nvPicPr>
          <p:cNvPr id="13" name="Image 4" descr="preencoded.png">    </p:cNvPr>
          <p:cNvPicPr>
            <a:picLocks noChangeAspect="1"/>
          </p:cNvPicPr>
          <p:nvPr/>
        </p:nvPicPr>
        <p:blipFill>
          <a:blip r:embed="rId5"/>
          <a:stretch>
            <a:fillRect/>
          </a:stretch>
        </p:blipFill>
        <p:spPr>
          <a:xfrm>
            <a:off x="10224135" y="4784884"/>
            <a:ext cx="552688" cy="552688"/>
          </a:xfrm>
          <a:prstGeom prst="rect">
            <a:avLst/>
          </a:prstGeom>
        </p:spPr>
      </p:pic>
      <p:sp>
        <p:nvSpPr>
          <p:cNvPr id="14" name="Text 7"/>
          <p:cNvSpPr/>
          <p:nvPr/>
        </p:nvSpPr>
        <p:spPr>
          <a:xfrm>
            <a:off x="10224135" y="5558552"/>
            <a:ext cx="3083004" cy="345400"/>
          </a:xfrm>
          <a:prstGeom prst="rect">
            <a:avLst/>
          </a:prstGeom>
          <a:noFill/>
          <a:ln/>
        </p:spPr>
        <p:txBody>
          <a:bodyPr wrap="none" lIns="0" tIns="0" rIns="0" bIns="0" rtlCol="0" anchor="t"/>
          <a:lstStyle/>
          <a:p>
            <a:pPr algn="l" indent="0" marL="0">
              <a:lnSpc>
                <a:spcPts val="2700"/>
              </a:lnSpc>
              <a:buNone/>
            </a:pPr>
            <a:r>
              <a:rPr lang="en-US" sz="2150" b="1" dirty="0">
                <a:solidFill>
                  <a:srgbClr val="3B4E4E"/>
                </a:solidFill>
                <a:latin typeface="Syne Bold" pitchFamily="34" charset="0"/>
                <a:ea typeface="Syne Bold" pitchFamily="34" charset="-122"/>
                <a:cs typeface="Syne Bold" pitchFamily="34" charset="-120"/>
              </a:rPr>
              <a:t>Diverse Applications</a:t>
            </a:r>
            <a:endParaRPr lang="en-US" sz="2150" dirty="0"/>
          </a:p>
        </p:txBody>
      </p:sp>
      <p:sp>
        <p:nvSpPr>
          <p:cNvPr id="15" name="Text 8"/>
          <p:cNvSpPr/>
          <p:nvPr/>
        </p:nvSpPr>
        <p:spPr>
          <a:xfrm>
            <a:off x="10224135" y="6036588"/>
            <a:ext cx="3632478" cy="1061204"/>
          </a:xfrm>
          <a:prstGeom prst="rect">
            <a:avLst/>
          </a:prstGeom>
          <a:noFill/>
          <a:ln/>
        </p:spPr>
        <p:txBody>
          <a:bodyPr wrap="square" lIns="0" tIns="0" rIns="0" bIns="0" rtlCol="0" anchor="t"/>
          <a:lstStyle/>
          <a:p>
            <a:pPr algn="l" indent="0" marL="0">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From facial recognition to medical diagnosis, image classification has a wide range of practical uses.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4812" y="494109"/>
            <a:ext cx="7887176" cy="1122045"/>
          </a:xfrm>
          <a:prstGeom prst="rect">
            <a:avLst/>
          </a:prstGeom>
          <a:noFill/>
          <a:ln/>
        </p:spPr>
        <p:txBody>
          <a:bodyPr wrap="square" lIns="0" tIns="0" rIns="0" bIns="0" rtlCol="0" anchor="t"/>
          <a:lstStyle/>
          <a:p>
            <a:pPr indent="0" marL="0">
              <a:lnSpc>
                <a:spcPts val="4400"/>
              </a:lnSpc>
              <a:buNone/>
            </a:pPr>
            <a:r>
              <a:rPr lang="en-US" sz="3500" b="1" dirty="0">
                <a:solidFill>
                  <a:srgbClr val="233939"/>
                </a:solidFill>
                <a:latin typeface="Syne Bold" pitchFamily="34" charset="0"/>
                <a:ea typeface="Syne Bold" pitchFamily="34" charset="-122"/>
                <a:cs typeface="Syne Bold" pitchFamily="34" charset="-120"/>
              </a:rPr>
              <a:t>What are Fully Connected Layers?</a:t>
            </a:r>
            <a:endParaRPr lang="en-US" sz="3500" dirty="0"/>
          </a:p>
        </p:txBody>
      </p:sp>
      <p:pic>
        <p:nvPicPr>
          <p:cNvPr id="4" name="Image 1" descr="preencoded.png">    </p:cNvPr>
          <p:cNvPicPr>
            <a:picLocks noChangeAspect="1"/>
          </p:cNvPicPr>
          <p:nvPr/>
        </p:nvPicPr>
        <p:blipFill>
          <a:blip r:embed="rId2"/>
          <a:stretch>
            <a:fillRect/>
          </a:stretch>
        </p:blipFill>
        <p:spPr>
          <a:xfrm>
            <a:off x="6114812" y="1885474"/>
            <a:ext cx="448866" cy="448866"/>
          </a:xfrm>
          <a:prstGeom prst="rect">
            <a:avLst/>
          </a:prstGeom>
        </p:spPr>
      </p:pic>
      <p:sp>
        <p:nvSpPr>
          <p:cNvPr id="5" name="Text 1"/>
          <p:cNvSpPr/>
          <p:nvPr/>
        </p:nvSpPr>
        <p:spPr>
          <a:xfrm>
            <a:off x="6114812" y="2513886"/>
            <a:ext cx="2244328" cy="280511"/>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Interconnectivity</a:t>
            </a:r>
            <a:endParaRPr lang="en-US" sz="1750" dirty="0"/>
          </a:p>
        </p:txBody>
      </p:sp>
      <p:sp>
        <p:nvSpPr>
          <p:cNvPr id="6" name="Text 2"/>
          <p:cNvSpPr/>
          <p:nvPr/>
        </p:nvSpPr>
        <p:spPr>
          <a:xfrm>
            <a:off x="6114812" y="2902029"/>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In a fully connected layer, every neuron in the layer is connected to every neuron in the previous layer.</a:t>
            </a:r>
            <a:endParaRPr lang="en-US" sz="1400" dirty="0"/>
          </a:p>
        </p:txBody>
      </p:sp>
      <p:pic>
        <p:nvPicPr>
          <p:cNvPr id="7" name="Image 2" descr="preencoded.png">    </p:cNvPr>
          <p:cNvPicPr>
            <a:picLocks noChangeAspect="1"/>
          </p:cNvPicPr>
          <p:nvPr/>
        </p:nvPicPr>
        <p:blipFill>
          <a:blip r:embed="rId3"/>
          <a:stretch>
            <a:fillRect/>
          </a:stretch>
        </p:blipFill>
        <p:spPr>
          <a:xfrm>
            <a:off x="6114812" y="4015026"/>
            <a:ext cx="448866" cy="448866"/>
          </a:xfrm>
          <a:prstGeom prst="rect">
            <a:avLst/>
          </a:prstGeom>
        </p:spPr>
      </p:pic>
      <p:sp>
        <p:nvSpPr>
          <p:cNvPr id="8" name="Text 3"/>
          <p:cNvSpPr/>
          <p:nvPr/>
        </p:nvSpPr>
        <p:spPr>
          <a:xfrm>
            <a:off x="6114812" y="4643438"/>
            <a:ext cx="2339697" cy="280511"/>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Grid-Like Structure</a:t>
            </a:r>
            <a:endParaRPr lang="en-US" sz="1750" dirty="0"/>
          </a:p>
        </p:txBody>
      </p:sp>
      <p:sp>
        <p:nvSpPr>
          <p:cNvPr id="9" name="Text 4"/>
          <p:cNvSpPr/>
          <p:nvPr/>
        </p:nvSpPr>
        <p:spPr>
          <a:xfrm>
            <a:off x="6114812" y="5031581"/>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Fully connected layers do not preserve the spatial structure of the input data, treating it as a flat vector.</a:t>
            </a:r>
            <a:endParaRPr lang="en-US" sz="1400" dirty="0"/>
          </a:p>
        </p:txBody>
      </p:sp>
      <p:pic>
        <p:nvPicPr>
          <p:cNvPr id="10" name="Image 3" descr="preencoded.png">    </p:cNvPr>
          <p:cNvPicPr>
            <a:picLocks noChangeAspect="1"/>
          </p:cNvPicPr>
          <p:nvPr/>
        </p:nvPicPr>
        <p:blipFill>
          <a:blip r:embed="rId4"/>
          <a:stretch>
            <a:fillRect/>
          </a:stretch>
        </p:blipFill>
        <p:spPr>
          <a:xfrm>
            <a:off x="6114812" y="6144578"/>
            <a:ext cx="448866" cy="448866"/>
          </a:xfrm>
          <a:prstGeom prst="rect">
            <a:avLst/>
          </a:prstGeom>
        </p:spPr>
      </p:pic>
      <p:sp>
        <p:nvSpPr>
          <p:cNvPr id="11" name="Text 5"/>
          <p:cNvSpPr/>
          <p:nvPr/>
        </p:nvSpPr>
        <p:spPr>
          <a:xfrm>
            <a:off x="6114812" y="6772989"/>
            <a:ext cx="2244328" cy="280511"/>
          </a:xfrm>
          <a:prstGeom prst="rect">
            <a:avLst/>
          </a:prstGeom>
          <a:noFill/>
          <a:ln/>
        </p:spPr>
        <p:txBody>
          <a:bodyPr wrap="none" lIns="0" tIns="0" rIns="0" bIns="0" rtlCol="0" anchor="t"/>
          <a:lstStyle/>
          <a:p>
            <a:pPr algn="l" indent="0" marL="0">
              <a:lnSpc>
                <a:spcPts val="2200"/>
              </a:lnSpc>
              <a:buNone/>
            </a:pPr>
            <a:r>
              <a:rPr lang="en-US" sz="1750" b="1" dirty="0">
                <a:solidFill>
                  <a:srgbClr val="3B4E4E"/>
                </a:solidFill>
                <a:latin typeface="Syne Bold" pitchFamily="34" charset="0"/>
                <a:ea typeface="Syne Bold" pitchFamily="34" charset="-122"/>
                <a:cs typeface="Syne Bold" pitchFamily="34" charset="-120"/>
              </a:rPr>
              <a:t>Learning Features</a:t>
            </a:r>
            <a:endParaRPr lang="en-US" sz="1750" dirty="0"/>
          </a:p>
        </p:txBody>
      </p:sp>
      <p:sp>
        <p:nvSpPr>
          <p:cNvPr id="12" name="Text 6"/>
          <p:cNvSpPr/>
          <p:nvPr/>
        </p:nvSpPr>
        <p:spPr>
          <a:xfrm>
            <a:off x="6114812" y="7161133"/>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3B4E4E"/>
                </a:solidFill>
                <a:latin typeface="Overpass Light" pitchFamily="34" charset="0"/>
                <a:ea typeface="Overpass Light" pitchFamily="34" charset="-122"/>
                <a:cs typeface="Overpass Light" pitchFamily="34" charset="-120"/>
              </a:rPr>
              <a:t>Fully connected layers can learn complex, high-level features from the preceding convolutional and pooling layers.</a:t>
            </a: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5924" y="862608"/>
            <a:ext cx="5378648" cy="648057"/>
          </a:xfrm>
          <a:prstGeom prst="rect">
            <a:avLst/>
          </a:prstGeom>
          <a:noFill/>
          <a:ln/>
        </p:spPr>
        <p:txBody>
          <a:bodyPr wrap="none" lIns="0" tIns="0" rIns="0" bIns="0" rtlCol="0" anchor="t"/>
          <a:lstStyle/>
          <a:p>
            <a:pPr indent="0" marL="0">
              <a:lnSpc>
                <a:spcPts val="5100"/>
              </a:lnSpc>
              <a:buNone/>
            </a:pPr>
            <a:r>
              <a:rPr lang="en-US" sz="4050" b="1" dirty="0">
                <a:solidFill>
                  <a:srgbClr val="233939"/>
                </a:solidFill>
                <a:latin typeface="Syne Bold" pitchFamily="34" charset="0"/>
                <a:ea typeface="Syne Bold" pitchFamily="34" charset="-122"/>
                <a:cs typeface="Syne Bold" pitchFamily="34" charset="-120"/>
              </a:rPr>
              <a:t>Generative Models</a:t>
            </a:r>
            <a:endParaRPr lang="en-US" sz="4050" dirty="0"/>
          </a:p>
        </p:txBody>
      </p:sp>
      <p:sp>
        <p:nvSpPr>
          <p:cNvPr id="4" name="Shape 1"/>
          <p:cNvSpPr/>
          <p:nvPr/>
        </p:nvSpPr>
        <p:spPr>
          <a:xfrm>
            <a:off x="725924" y="2055019"/>
            <a:ext cx="362903" cy="362903"/>
          </a:xfrm>
          <a:prstGeom prst="roundRect">
            <a:avLst>
              <a:gd name="adj" fmla="val 24006"/>
            </a:avLst>
          </a:prstGeom>
          <a:solidFill>
            <a:srgbClr val="DDEEE6"/>
          </a:solidFill>
          <a:ln w="7620">
            <a:solidFill>
              <a:srgbClr val="C3D4CC"/>
            </a:solidFill>
            <a:prstDash val="solid"/>
          </a:ln>
        </p:spPr>
      </p:sp>
      <p:sp>
        <p:nvSpPr>
          <p:cNvPr id="5" name="Text 2"/>
          <p:cNvSpPr/>
          <p:nvPr/>
        </p:nvSpPr>
        <p:spPr>
          <a:xfrm>
            <a:off x="1296233" y="2055019"/>
            <a:ext cx="3172063" cy="648176"/>
          </a:xfrm>
          <a:prstGeom prst="rect">
            <a:avLst/>
          </a:prstGeom>
          <a:noFill/>
          <a:ln/>
        </p:spPr>
        <p:txBody>
          <a:bodyPr wrap="square" lIns="0" tIns="0" rIns="0" bIns="0" rtlCol="0" anchor="t"/>
          <a:lstStyle/>
          <a:p>
            <a:pPr indent="0" marL="0">
              <a:lnSpc>
                <a:spcPts val="2550"/>
              </a:lnSpc>
              <a:buNone/>
            </a:pPr>
            <a:r>
              <a:rPr lang="en-US" sz="2000" b="1" dirty="0">
                <a:solidFill>
                  <a:srgbClr val="3B4E4E"/>
                </a:solidFill>
                <a:latin typeface="Syne Bold" pitchFamily="34" charset="0"/>
                <a:ea typeface="Syne Bold" pitchFamily="34" charset="-122"/>
                <a:cs typeface="Syne Bold" pitchFamily="34" charset="-120"/>
              </a:rPr>
              <a:t>Synthetic Data Generation</a:t>
            </a:r>
            <a:endParaRPr lang="en-US" sz="2000" dirty="0"/>
          </a:p>
        </p:txBody>
      </p:sp>
      <p:sp>
        <p:nvSpPr>
          <p:cNvPr id="6" name="Text 3"/>
          <p:cNvSpPr/>
          <p:nvPr/>
        </p:nvSpPr>
        <p:spPr>
          <a:xfrm>
            <a:off x="1296233" y="2827615"/>
            <a:ext cx="3172063" cy="1659136"/>
          </a:xfrm>
          <a:prstGeom prst="rect">
            <a:avLst/>
          </a:prstGeom>
          <a:noFill/>
          <a:ln/>
        </p:spPr>
        <p:txBody>
          <a:bodyPr wrap="square" lIns="0" tIns="0" rIns="0" bIns="0" rtlCol="0" anchor="t"/>
          <a:lstStyle/>
          <a:p>
            <a:pPr indent="0" marL="0">
              <a:lnSpc>
                <a:spcPts val="2600"/>
              </a:lnSpc>
              <a:buNone/>
            </a:pPr>
            <a:r>
              <a:rPr lang="en-US" sz="1600" dirty="0">
                <a:solidFill>
                  <a:srgbClr val="3B4E4E"/>
                </a:solidFill>
                <a:latin typeface="Overpass Light" pitchFamily="34" charset="0"/>
                <a:ea typeface="Overpass Light" pitchFamily="34" charset="-122"/>
                <a:cs typeface="Overpass Light" pitchFamily="34" charset="-120"/>
              </a:rPr>
              <a:t>Generative models can create new, realistic-looking data such as images, text, or audio by learning the underlying patterns and distributions in the training data.</a:t>
            </a:r>
            <a:endParaRPr lang="en-US" sz="1600" dirty="0"/>
          </a:p>
        </p:txBody>
      </p:sp>
      <p:sp>
        <p:nvSpPr>
          <p:cNvPr id="7" name="Shape 4"/>
          <p:cNvSpPr/>
          <p:nvPr/>
        </p:nvSpPr>
        <p:spPr>
          <a:xfrm>
            <a:off x="4675703" y="2055019"/>
            <a:ext cx="362903" cy="362903"/>
          </a:xfrm>
          <a:prstGeom prst="roundRect">
            <a:avLst>
              <a:gd name="adj" fmla="val 24006"/>
            </a:avLst>
          </a:prstGeom>
          <a:solidFill>
            <a:srgbClr val="DDEEE6"/>
          </a:solidFill>
          <a:ln w="7620">
            <a:solidFill>
              <a:srgbClr val="C3D4CC"/>
            </a:solidFill>
            <a:prstDash val="solid"/>
          </a:ln>
        </p:spPr>
      </p:sp>
      <p:sp>
        <p:nvSpPr>
          <p:cNvPr id="8" name="Text 5"/>
          <p:cNvSpPr/>
          <p:nvPr/>
        </p:nvSpPr>
        <p:spPr>
          <a:xfrm>
            <a:off x="5246013" y="2055019"/>
            <a:ext cx="2883337" cy="324088"/>
          </a:xfrm>
          <a:prstGeom prst="rect">
            <a:avLst/>
          </a:prstGeom>
          <a:noFill/>
          <a:ln/>
        </p:spPr>
        <p:txBody>
          <a:bodyPr wrap="none" lIns="0" tIns="0" rIns="0" bIns="0" rtlCol="0" anchor="t"/>
          <a:lstStyle/>
          <a:p>
            <a:pPr indent="0" marL="0">
              <a:lnSpc>
                <a:spcPts val="2550"/>
              </a:lnSpc>
              <a:buNone/>
            </a:pPr>
            <a:r>
              <a:rPr lang="en-US" sz="2000" b="1" dirty="0">
                <a:solidFill>
                  <a:srgbClr val="3B4E4E"/>
                </a:solidFill>
                <a:latin typeface="Syne Bold" pitchFamily="34" charset="0"/>
                <a:ea typeface="Syne Bold" pitchFamily="34" charset="-122"/>
                <a:cs typeface="Syne Bold" pitchFamily="34" charset="-120"/>
              </a:rPr>
              <a:t>Enhancing Datasets</a:t>
            </a:r>
            <a:endParaRPr lang="en-US" sz="2000" dirty="0"/>
          </a:p>
        </p:txBody>
      </p:sp>
      <p:sp>
        <p:nvSpPr>
          <p:cNvPr id="9" name="Text 6"/>
          <p:cNvSpPr/>
          <p:nvPr/>
        </p:nvSpPr>
        <p:spPr>
          <a:xfrm>
            <a:off x="5246013" y="2503527"/>
            <a:ext cx="3172063" cy="1659136"/>
          </a:xfrm>
          <a:prstGeom prst="rect">
            <a:avLst/>
          </a:prstGeom>
          <a:noFill/>
          <a:ln/>
        </p:spPr>
        <p:txBody>
          <a:bodyPr wrap="square" lIns="0" tIns="0" rIns="0" bIns="0" rtlCol="0" anchor="t"/>
          <a:lstStyle/>
          <a:p>
            <a:pPr indent="0" marL="0">
              <a:lnSpc>
                <a:spcPts val="2600"/>
              </a:lnSpc>
              <a:buNone/>
            </a:pPr>
            <a:r>
              <a:rPr lang="en-US" sz="1600" dirty="0">
                <a:solidFill>
                  <a:srgbClr val="3B4E4E"/>
                </a:solidFill>
                <a:latin typeface="Overpass Light" pitchFamily="34" charset="0"/>
                <a:ea typeface="Overpass Light" pitchFamily="34" charset="-122"/>
                <a:cs typeface="Overpass Light" pitchFamily="34" charset="-120"/>
              </a:rPr>
              <a:t>Generative models can be used to augment existing datasets by generating additional synthetic samples, increasing the diversity and size of the training data.</a:t>
            </a:r>
            <a:endParaRPr lang="en-US" sz="1600" dirty="0"/>
          </a:p>
        </p:txBody>
      </p:sp>
      <p:sp>
        <p:nvSpPr>
          <p:cNvPr id="10" name="Shape 7"/>
          <p:cNvSpPr/>
          <p:nvPr/>
        </p:nvSpPr>
        <p:spPr>
          <a:xfrm>
            <a:off x="725924" y="4927402"/>
            <a:ext cx="362903" cy="362903"/>
          </a:xfrm>
          <a:prstGeom prst="roundRect">
            <a:avLst>
              <a:gd name="adj" fmla="val 24006"/>
            </a:avLst>
          </a:prstGeom>
          <a:solidFill>
            <a:srgbClr val="DDEEE6"/>
          </a:solidFill>
          <a:ln w="7620">
            <a:solidFill>
              <a:srgbClr val="C3D4CC"/>
            </a:solidFill>
            <a:prstDash val="solid"/>
          </a:ln>
        </p:spPr>
      </p:sp>
      <p:sp>
        <p:nvSpPr>
          <p:cNvPr id="11" name="Text 8"/>
          <p:cNvSpPr/>
          <p:nvPr/>
        </p:nvSpPr>
        <p:spPr>
          <a:xfrm>
            <a:off x="1296233" y="4927402"/>
            <a:ext cx="3048238" cy="324088"/>
          </a:xfrm>
          <a:prstGeom prst="rect">
            <a:avLst/>
          </a:prstGeom>
          <a:noFill/>
          <a:ln/>
        </p:spPr>
        <p:txBody>
          <a:bodyPr wrap="none" lIns="0" tIns="0" rIns="0" bIns="0" rtlCol="0" anchor="t"/>
          <a:lstStyle/>
          <a:p>
            <a:pPr indent="0" marL="0">
              <a:lnSpc>
                <a:spcPts val="2550"/>
              </a:lnSpc>
              <a:buNone/>
            </a:pPr>
            <a:r>
              <a:rPr lang="en-US" sz="2000" b="1" dirty="0">
                <a:solidFill>
                  <a:srgbClr val="3B4E4E"/>
                </a:solidFill>
                <a:latin typeface="Syne Bold" pitchFamily="34" charset="0"/>
                <a:ea typeface="Syne Bold" pitchFamily="34" charset="-122"/>
                <a:cs typeface="Syne Bold" pitchFamily="34" charset="-120"/>
              </a:rPr>
              <a:t>Creative Applications</a:t>
            </a:r>
            <a:endParaRPr lang="en-US" sz="2000" dirty="0"/>
          </a:p>
        </p:txBody>
      </p:sp>
      <p:sp>
        <p:nvSpPr>
          <p:cNvPr id="12" name="Text 9"/>
          <p:cNvSpPr/>
          <p:nvPr/>
        </p:nvSpPr>
        <p:spPr>
          <a:xfrm>
            <a:off x="1296233" y="5375910"/>
            <a:ext cx="3172063" cy="1990963"/>
          </a:xfrm>
          <a:prstGeom prst="rect">
            <a:avLst/>
          </a:prstGeom>
          <a:noFill/>
          <a:ln/>
        </p:spPr>
        <p:txBody>
          <a:bodyPr wrap="square" lIns="0" tIns="0" rIns="0" bIns="0" rtlCol="0" anchor="t"/>
          <a:lstStyle/>
          <a:p>
            <a:pPr indent="0" marL="0">
              <a:lnSpc>
                <a:spcPts val="2600"/>
              </a:lnSpc>
              <a:buNone/>
            </a:pPr>
            <a:r>
              <a:rPr lang="en-US" sz="1600" dirty="0">
                <a:solidFill>
                  <a:srgbClr val="3B4E4E"/>
                </a:solidFill>
                <a:latin typeface="Overpass Light" pitchFamily="34" charset="0"/>
                <a:ea typeface="Overpass Light" pitchFamily="34" charset="-122"/>
                <a:cs typeface="Overpass Light" pitchFamily="34" charset="-120"/>
              </a:rPr>
              <a:t>Generative models enable novel applications like art synthesis, music composition, and procedural content generation, expanding the creative potential of AI systems.</a:t>
            </a:r>
            <a:endParaRPr lang="en-US" sz="1600" dirty="0"/>
          </a:p>
        </p:txBody>
      </p:sp>
      <p:sp>
        <p:nvSpPr>
          <p:cNvPr id="13" name="Shape 10"/>
          <p:cNvSpPr/>
          <p:nvPr/>
        </p:nvSpPr>
        <p:spPr>
          <a:xfrm>
            <a:off x="4675703" y="4927402"/>
            <a:ext cx="362903" cy="362903"/>
          </a:xfrm>
          <a:prstGeom prst="roundRect">
            <a:avLst>
              <a:gd name="adj" fmla="val 24006"/>
            </a:avLst>
          </a:prstGeom>
          <a:solidFill>
            <a:srgbClr val="DDEEE6"/>
          </a:solidFill>
          <a:ln w="7620">
            <a:solidFill>
              <a:srgbClr val="C3D4CC"/>
            </a:solidFill>
            <a:prstDash val="solid"/>
          </a:ln>
        </p:spPr>
      </p:sp>
      <p:sp>
        <p:nvSpPr>
          <p:cNvPr id="14" name="Text 11"/>
          <p:cNvSpPr/>
          <p:nvPr/>
        </p:nvSpPr>
        <p:spPr>
          <a:xfrm>
            <a:off x="5246013" y="4927402"/>
            <a:ext cx="3172063" cy="648176"/>
          </a:xfrm>
          <a:prstGeom prst="rect">
            <a:avLst/>
          </a:prstGeom>
          <a:noFill/>
          <a:ln/>
        </p:spPr>
        <p:txBody>
          <a:bodyPr wrap="square" lIns="0" tIns="0" rIns="0" bIns="0" rtlCol="0" anchor="t"/>
          <a:lstStyle/>
          <a:p>
            <a:pPr indent="0" marL="0">
              <a:lnSpc>
                <a:spcPts val="2550"/>
              </a:lnSpc>
              <a:buNone/>
            </a:pPr>
            <a:r>
              <a:rPr lang="en-US" sz="2000" b="1" dirty="0">
                <a:solidFill>
                  <a:srgbClr val="3B4E4E"/>
                </a:solidFill>
                <a:latin typeface="Syne Bold" pitchFamily="34" charset="0"/>
                <a:ea typeface="Syne Bold" pitchFamily="34" charset="-122"/>
                <a:cs typeface="Syne Bold" pitchFamily="34" charset="-120"/>
              </a:rPr>
              <a:t>Simulation and Modeling</a:t>
            </a:r>
            <a:endParaRPr lang="en-US" sz="2000" dirty="0"/>
          </a:p>
        </p:txBody>
      </p:sp>
      <p:sp>
        <p:nvSpPr>
          <p:cNvPr id="15" name="Text 12"/>
          <p:cNvSpPr/>
          <p:nvPr/>
        </p:nvSpPr>
        <p:spPr>
          <a:xfrm>
            <a:off x="5246013" y="5699998"/>
            <a:ext cx="3172063" cy="1659136"/>
          </a:xfrm>
          <a:prstGeom prst="rect">
            <a:avLst/>
          </a:prstGeom>
          <a:noFill/>
          <a:ln/>
        </p:spPr>
        <p:txBody>
          <a:bodyPr wrap="square" lIns="0" tIns="0" rIns="0" bIns="0" rtlCol="0" anchor="t"/>
          <a:lstStyle/>
          <a:p>
            <a:pPr indent="0" marL="0">
              <a:lnSpc>
                <a:spcPts val="2600"/>
              </a:lnSpc>
              <a:buNone/>
            </a:pPr>
            <a:r>
              <a:rPr lang="en-US" sz="1600" dirty="0">
                <a:solidFill>
                  <a:srgbClr val="3B4E4E"/>
                </a:solidFill>
                <a:latin typeface="Overpass Light" pitchFamily="34" charset="0"/>
                <a:ea typeface="Overpass Light" pitchFamily="34" charset="-122"/>
                <a:cs typeface="Overpass Light" pitchFamily="34" charset="-120"/>
              </a:rPr>
              <a:t>Generative models can be used to simulate complex systems and scenarios, enabling applications in fields like physics, biology, and robotics.</a:t>
            </a:r>
            <a:endParaRPr lang="en-US"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Conclusion and Key Takeaways</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 this presentation, we've explored the transition from fully connected layers to convolutional neural networks, highlighting the advantages of convolutional architectures in computer vision tasks. The key takeaways include the power of local connectivity, parameter sharing, equivariant representations, and hierarchical feature extraction.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3392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Limitations of Fully Connected Layers</a:t>
            </a:r>
            <a:endParaRPr lang="en-US" sz="4450" dirty="0"/>
          </a:p>
        </p:txBody>
      </p:sp>
      <p:sp>
        <p:nvSpPr>
          <p:cNvPr id="4" name="Shape 1"/>
          <p:cNvSpPr/>
          <p:nvPr/>
        </p:nvSpPr>
        <p:spPr>
          <a:xfrm>
            <a:off x="6280190" y="2946797"/>
            <a:ext cx="396835" cy="396835"/>
          </a:xfrm>
          <a:prstGeom prst="roundRect">
            <a:avLst>
              <a:gd name="adj" fmla="val 24007"/>
            </a:avLst>
          </a:prstGeom>
          <a:solidFill>
            <a:srgbClr val="DDEEE6"/>
          </a:solidFill>
          <a:ln w="7620">
            <a:solidFill>
              <a:srgbClr val="C3D4CC"/>
            </a:solidFill>
            <a:prstDash val="solid"/>
          </a:ln>
        </p:spPr>
      </p:sp>
      <p:sp>
        <p:nvSpPr>
          <p:cNvPr id="5" name="Text 2"/>
          <p:cNvSpPr/>
          <p:nvPr/>
        </p:nvSpPr>
        <p:spPr>
          <a:xfrm>
            <a:off x="6903839" y="2946797"/>
            <a:ext cx="3041213" cy="708660"/>
          </a:xfrm>
          <a:prstGeom prst="rect">
            <a:avLst/>
          </a:prstGeom>
          <a:noFill/>
          <a:ln/>
        </p:spPr>
        <p:txBody>
          <a:bodyPr wrap="squar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High Model Complexity</a:t>
            </a:r>
            <a:endParaRPr lang="en-US" sz="2200" dirty="0"/>
          </a:p>
        </p:txBody>
      </p:sp>
      <p:sp>
        <p:nvSpPr>
          <p:cNvPr id="6" name="Text 3"/>
          <p:cNvSpPr/>
          <p:nvPr/>
        </p:nvSpPr>
        <p:spPr>
          <a:xfrm>
            <a:off x="6903839" y="3791545"/>
            <a:ext cx="3041213"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Fully connected layers have a large number of parameters, making the model complex and prone to overfitting.</a:t>
            </a:r>
            <a:endParaRPr lang="en-US" sz="1750" dirty="0"/>
          </a:p>
        </p:txBody>
      </p:sp>
      <p:sp>
        <p:nvSpPr>
          <p:cNvPr id="7" name="Shape 4"/>
          <p:cNvSpPr/>
          <p:nvPr/>
        </p:nvSpPr>
        <p:spPr>
          <a:xfrm>
            <a:off x="10171867" y="2946797"/>
            <a:ext cx="396835" cy="396835"/>
          </a:xfrm>
          <a:prstGeom prst="roundRect">
            <a:avLst>
              <a:gd name="adj" fmla="val 24007"/>
            </a:avLst>
          </a:prstGeom>
          <a:solidFill>
            <a:srgbClr val="DDEEE6"/>
          </a:solidFill>
          <a:ln w="7620">
            <a:solidFill>
              <a:srgbClr val="C3D4CC"/>
            </a:solidFill>
            <a:prstDash val="solid"/>
          </a:ln>
        </p:spPr>
      </p:sp>
      <p:sp>
        <p:nvSpPr>
          <p:cNvPr id="8" name="Text 5"/>
          <p:cNvSpPr/>
          <p:nvPr/>
        </p:nvSpPr>
        <p:spPr>
          <a:xfrm>
            <a:off x="10795516" y="2946797"/>
            <a:ext cx="3041213" cy="1062990"/>
          </a:xfrm>
          <a:prstGeom prst="rect">
            <a:avLst/>
          </a:prstGeom>
          <a:noFill/>
          <a:ln/>
        </p:spPr>
        <p:txBody>
          <a:bodyPr wrap="squar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Inability to Capture Spatial Relationships</a:t>
            </a:r>
            <a:endParaRPr lang="en-US" sz="2200" dirty="0"/>
          </a:p>
        </p:txBody>
      </p:sp>
      <p:sp>
        <p:nvSpPr>
          <p:cNvPr id="9" name="Text 6"/>
          <p:cNvSpPr/>
          <p:nvPr/>
        </p:nvSpPr>
        <p:spPr>
          <a:xfrm>
            <a:off x="10795516" y="4145875"/>
            <a:ext cx="3041213"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Fully connected layers do not consider the spatial structure of the input, like the relative positions of pixels in an image.</a:t>
            </a:r>
            <a:endParaRPr lang="en-US" sz="1750" dirty="0"/>
          </a:p>
        </p:txBody>
      </p:sp>
      <p:sp>
        <p:nvSpPr>
          <p:cNvPr id="10" name="Shape 7"/>
          <p:cNvSpPr/>
          <p:nvPr/>
        </p:nvSpPr>
        <p:spPr>
          <a:xfrm>
            <a:off x="6280190" y="6079450"/>
            <a:ext cx="396835" cy="396835"/>
          </a:xfrm>
          <a:prstGeom prst="roundRect">
            <a:avLst>
              <a:gd name="adj" fmla="val 24007"/>
            </a:avLst>
          </a:prstGeom>
          <a:solidFill>
            <a:srgbClr val="DDEEE6"/>
          </a:solidFill>
          <a:ln w="7620">
            <a:solidFill>
              <a:srgbClr val="C3D4CC"/>
            </a:solidFill>
            <a:prstDash val="solid"/>
          </a:ln>
        </p:spPr>
      </p:sp>
      <p:sp>
        <p:nvSpPr>
          <p:cNvPr id="11" name="Text 8"/>
          <p:cNvSpPr/>
          <p:nvPr/>
        </p:nvSpPr>
        <p:spPr>
          <a:xfrm>
            <a:off x="6903839" y="6079450"/>
            <a:ext cx="4580096" cy="354330"/>
          </a:xfrm>
          <a:prstGeom prst="rect">
            <a:avLst/>
          </a:prstGeom>
          <a:noFill/>
          <a:ln/>
        </p:spPr>
        <p:txBody>
          <a:bodyPr wrap="none" lIns="0" tIns="0" rIns="0" bIns="0" rtlCol="0" anchor="t"/>
          <a:lstStyle/>
          <a:p>
            <a:pP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Inefficient Feature Extraction</a:t>
            </a:r>
            <a:endParaRPr lang="en-US" sz="2200" dirty="0"/>
          </a:p>
        </p:txBody>
      </p:sp>
      <p:sp>
        <p:nvSpPr>
          <p:cNvPr id="12" name="Text 9"/>
          <p:cNvSpPr/>
          <p:nvPr/>
        </p:nvSpPr>
        <p:spPr>
          <a:xfrm>
            <a:off x="6903839" y="6569869"/>
            <a:ext cx="6932771"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Fully connected layers struggle to effectively extract and reuse relevant visual features from the input.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93458"/>
            <a:ext cx="9610844"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Introducing Image Convolution</a:t>
            </a:r>
            <a:endParaRPr lang="en-US" sz="4450" dirty="0"/>
          </a:p>
        </p:txBody>
      </p:sp>
      <p:sp>
        <p:nvSpPr>
          <p:cNvPr id="3" name="Text 1"/>
          <p:cNvSpPr/>
          <p:nvPr/>
        </p:nvSpPr>
        <p:spPr>
          <a:xfrm>
            <a:off x="793790" y="2246471"/>
            <a:ext cx="6244709" cy="217741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Convolution is a fundamental operation in convolutional neural networks (CNNs) that allows the model to learn local patterns and features in images. It involves sliding a small filter or kernel over the input image, performing an element-wise multiplication, and summing the results to produce a new feature map.</a:t>
            </a:r>
            <a:endParaRPr lang="en-US" sz="1750" dirty="0"/>
          </a:p>
        </p:txBody>
      </p:sp>
      <p:sp>
        <p:nvSpPr>
          <p:cNvPr id="4" name="Text 2"/>
          <p:cNvSpPr/>
          <p:nvPr/>
        </p:nvSpPr>
        <p:spPr>
          <a:xfrm>
            <a:off x="793790" y="4627959"/>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This local connectivity and weight sharing enable CNNs to effectively extract hierarchical features from images, making them powerful for tasks like image classification, object detection, and segmentation.</a:t>
            </a:r>
            <a:endParaRPr lang="en-US" sz="1750" dirty="0"/>
          </a:p>
        </p:txBody>
      </p:sp>
      <p:pic>
        <p:nvPicPr>
          <p:cNvPr id="5" name="Image 0" descr="preencoded.png">    </p:cNvPr>
          <p:cNvPicPr>
            <a:picLocks noChangeAspect="1"/>
          </p:cNvPicPr>
          <p:nvPr/>
        </p:nvPicPr>
        <p:blipFill>
          <a:blip r:embed="rId1"/>
          <a:stretch>
            <a:fillRect/>
          </a:stretch>
        </p:blipFill>
        <p:spPr>
          <a:xfrm>
            <a:off x="7599521" y="2297549"/>
            <a:ext cx="6244709" cy="46834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910"/>
          </a:xfrm>
          <a:prstGeom prst="rect">
            <a:avLst/>
          </a:prstGeom>
        </p:spPr>
      </p:pic>
      <p:sp>
        <p:nvSpPr>
          <p:cNvPr id="3" name="Text 0"/>
          <p:cNvSpPr/>
          <p:nvPr/>
        </p:nvSpPr>
        <p:spPr>
          <a:xfrm>
            <a:off x="6170295" y="537329"/>
            <a:ext cx="7191137" cy="610553"/>
          </a:xfrm>
          <a:prstGeom prst="rect">
            <a:avLst/>
          </a:prstGeom>
          <a:noFill/>
          <a:ln/>
        </p:spPr>
        <p:txBody>
          <a:bodyPr wrap="none" lIns="0" tIns="0" rIns="0" bIns="0" rtlCol="0" anchor="t"/>
          <a:lstStyle/>
          <a:p>
            <a:pPr indent="0" marL="0">
              <a:lnSpc>
                <a:spcPts val="4800"/>
              </a:lnSpc>
              <a:buNone/>
            </a:pPr>
            <a:r>
              <a:rPr lang="en-US" sz="3800" b="1" dirty="0">
                <a:solidFill>
                  <a:srgbClr val="233939"/>
                </a:solidFill>
                <a:latin typeface="Syne Bold" pitchFamily="34" charset="0"/>
                <a:ea typeface="Syne Bold" pitchFamily="34" charset="-122"/>
                <a:cs typeface="Syne Bold" pitchFamily="34" charset="-120"/>
              </a:rPr>
              <a:t>The Convolution Operation</a:t>
            </a:r>
            <a:endParaRPr lang="en-US" sz="3800" dirty="0"/>
          </a:p>
        </p:txBody>
      </p:sp>
      <p:pic>
        <p:nvPicPr>
          <p:cNvPr id="4" name="Image 1" descr="preencoded.png">    </p:cNvPr>
          <p:cNvPicPr>
            <a:picLocks noChangeAspect="1"/>
          </p:cNvPicPr>
          <p:nvPr/>
        </p:nvPicPr>
        <p:blipFill>
          <a:blip r:embed="rId2"/>
          <a:stretch>
            <a:fillRect/>
          </a:stretch>
        </p:blipFill>
        <p:spPr>
          <a:xfrm>
            <a:off x="6170295" y="1440894"/>
            <a:ext cx="977027" cy="1563172"/>
          </a:xfrm>
          <a:prstGeom prst="rect">
            <a:avLst/>
          </a:prstGeom>
        </p:spPr>
      </p:pic>
      <p:sp>
        <p:nvSpPr>
          <p:cNvPr id="5" name="Text 1"/>
          <p:cNvSpPr/>
          <p:nvPr/>
        </p:nvSpPr>
        <p:spPr>
          <a:xfrm>
            <a:off x="7440335" y="1636276"/>
            <a:ext cx="2442567" cy="305395"/>
          </a:xfrm>
          <a:prstGeom prst="rect">
            <a:avLst/>
          </a:prstGeom>
          <a:noFill/>
          <a:ln/>
        </p:spPr>
        <p:txBody>
          <a:bodyPr wrap="none" lIns="0" tIns="0" rIns="0" bIns="0" rtlCol="0" anchor="t"/>
          <a:lstStyle/>
          <a:p>
            <a:pPr algn="l" indent="0" marL="0">
              <a:lnSpc>
                <a:spcPts val="2400"/>
              </a:lnSpc>
              <a:buNone/>
            </a:pPr>
            <a:r>
              <a:rPr lang="en-US" sz="1900" b="1" dirty="0">
                <a:solidFill>
                  <a:srgbClr val="3B4E4E"/>
                </a:solidFill>
                <a:latin typeface="Syne Bold" pitchFamily="34" charset="0"/>
                <a:ea typeface="Syne Bold" pitchFamily="34" charset="-122"/>
                <a:cs typeface="Syne Bold" pitchFamily="34" charset="-120"/>
              </a:rPr>
              <a:t>Input Image</a:t>
            </a:r>
            <a:endParaRPr lang="en-US" sz="1900" dirty="0"/>
          </a:p>
        </p:txBody>
      </p:sp>
      <p:sp>
        <p:nvSpPr>
          <p:cNvPr id="6" name="Text 2"/>
          <p:cNvSpPr/>
          <p:nvPr/>
        </p:nvSpPr>
        <p:spPr>
          <a:xfrm>
            <a:off x="7440335" y="2058829"/>
            <a:ext cx="6506170" cy="625078"/>
          </a:xfrm>
          <a:prstGeom prst="rect">
            <a:avLst/>
          </a:prstGeom>
          <a:noFill/>
          <a:ln/>
        </p:spPr>
        <p:txBody>
          <a:bodyPr wrap="square" lIns="0" tIns="0" rIns="0" bIns="0" rtlCol="0" anchor="t"/>
          <a:lstStyle/>
          <a:p>
            <a:pPr algn="l" indent="0" marL="0">
              <a:lnSpc>
                <a:spcPts val="2450"/>
              </a:lnSpc>
              <a:buNone/>
            </a:pPr>
            <a:r>
              <a:rPr lang="en-US" sz="1500" dirty="0">
                <a:solidFill>
                  <a:srgbClr val="3B4E4E"/>
                </a:solidFill>
                <a:latin typeface="Overpass Light" pitchFamily="34" charset="0"/>
                <a:ea typeface="Overpass Light" pitchFamily="34" charset="-122"/>
                <a:cs typeface="Overpass Light" pitchFamily="34" charset="-120"/>
              </a:rPr>
              <a:t>The convolution operation starts with an input image, which is a 2D array of pixel values.</a:t>
            </a:r>
            <a:endParaRPr lang="en-US" sz="1500" dirty="0"/>
          </a:p>
        </p:txBody>
      </p:sp>
      <p:pic>
        <p:nvPicPr>
          <p:cNvPr id="7" name="Image 2" descr="preencoded.png">    </p:cNvPr>
          <p:cNvPicPr>
            <a:picLocks noChangeAspect="1"/>
          </p:cNvPicPr>
          <p:nvPr/>
        </p:nvPicPr>
        <p:blipFill>
          <a:blip r:embed="rId3"/>
          <a:stretch>
            <a:fillRect/>
          </a:stretch>
        </p:blipFill>
        <p:spPr>
          <a:xfrm>
            <a:off x="6170295" y="3004066"/>
            <a:ext cx="977027" cy="1563172"/>
          </a:xfrm>
          <a:prstGeom prst="rect">
            <a:avLst/>
          </a:prstGeom>
        </p:spPr>
      </p:pic>
      <p:sp>
        <p:nvSpPr>
          <p:cNvPr id="8" name="Text 3"/>
          <p:cNvSpPr/>
          <p:nvPr/>
        </p:nvSpPr>
        <p:spPr>
          <a:xfrm>
            <a:off x="7440335" y="3199448"/>
            <a:ext cx="2527459" cy="305395"/>
          </a:xfrm>
          <a:prstGeom prst="rect">
            <a:avLst/>
          </a:prstGeom>
          <a:noFill/>
          <a:ln/>
        </p:spPr>
        <p:txBody>
          <a:bodyPr wrap="none" lIns="0" tIns="0" rIns="0" bIns="0" rtlCol="0" anchor="t"/>
          <a:lstStyle/>
          <a:p>
            <a:pPr algn="l" indent="0" marL="0">
              <a:lnSpc>
                <a:spcPts val="2400"/>
              </a:lnSpc>
              <a:buNone/>
            </a:pPr>
            <a:r>
              <a:rPr lang="en-US" sz="1900" b="1" dirty="0">
                <a:solidFill>
                  <a:srgbClr val="3B4E4E"/>
                </a:solidFill>
                <a:latin typeface="Syne Bold" pitchFamily="34" charset="0"/>
                <a:ea typeface="Syne Bold" pitchFamily="34" charset="-122"/>
                <a:cs typeface="Syne Bold" pitchFamily="34" charset="-120"/>
              </a:rPr>
              <a:t>Convolution Kernel</a:t>
            </a:r>
            <a:endParaRPr lang="en-US" sz="1900" dirty="0"/>
          </a:p>
        </p:txBody>
      </p:sp>
      <p:sp>
        <p:nvSpPr>
          <p:cNvPr id="9" name="Text 4"/>
          <p:cNvSpPr/>
          <p:nvPr/>
        </p:nvSpPr>
        <p:spPr>
          <a:xfrm>
            <a:off x="7440335" y="3622000"/>
            <a:ext cx="6506170" cy="625078"/>
          </a:xfrm>
          <a:prstGeom prst="rect">
            <a:avLst/>
          </a:prstGeom>
          <a:noFill/>
          <a:ln/>
        </p:spPr>
        <p:txBody>
          <a:bodyPr wrap="square" lIns="0" tIns="0" rIns="0" bIns="0" rtlCol="0" anchor="t"/>
          <a:lstStyle/>
          <a:p>
            <a:pPr algn="l" indent="0" marL="0">
              <a:lnSpc>
                <a:spcPts val="2450"/>
              </a:lnSpc>
              <a:buNone/>
            </a:pPr>
            <a:r>
              <a:rPr lang="en-US" sz="1500" dirty="0">
                <a:solidFill>
                  <a:srgbClr val="3B4E4E"/>
                </a:solidFill>
                <a:latin typeface="Overpass Light" pitchFamily="34" charset="0"/>
                <a:ea typeface="Overpass Light" pitchFamily="34" charset="-122"/>
                <a:cs typeface="Overpass Light" pitchFamily="34" charset="-120"/>
              </a:rPr>
              <a:t>A small 2D matrix, known as the convolution kernel or filter, is then moved across the input image.</a:t>
            </a:r>
            <a:endParaRPr lang="en-US" sz="1500" dirty="0"/>
          </a:p>
        </p:txBody>
      </p:sp>
      <p:pic>
        <p:nvPicPr>
          <p:cNvPr id="10" name="Image 3" descr="preencoded.png">    </p:cNvPr>
          <p:cNvPicPr>
            <a:picLocks noChangeAspect="1"/>
          </p:cNvPicPr>
          <p:nvPr/>
        </p:nvPicPr>
        <p:blipFill>
          <a:blip r:embed="rId4"/>
          <a:stretch>
            <a:fillRect/>
          </a:stretch>
        </p:blipFill>
        <p:spPr>
          <a:xfrm>
            <a:off x="6170295" y="4567238"/>
            <a:ext cx="977027" cy="1563172"/>
          </a:xfrm>
          <a:prstGeom prst="rect">
            <a:avLst/>
          </a:prstGeom>
        </p:spPr>
      </p:pic>
      <p:sp>
        <p:nvSpPr>
          <p:cNvPr id="11" name="Text 5"/>
          <p:cNvSpPr/>
          <p:nvPr/>
        </p:nvSpPr>
        <p:spPr>
          <a:xfrm>
            <a:off x="7440335" y="4762619"/>
            <a:ext cx="3748445" cy="305395"/>
          </a:xfrm>
          <a:prstGeom prst="rect">
            <a:avLst/>
          </a:prstGeom>
          <a:noFill/>
          <a:ln/>
        </p:spPr>
        <p:txBody>
          <a:bodyPr wrap="none" lIns="0" tIns="0" rIns="0" bIns="0" rtlCol="0" anchor="t"/>
          <a:lstStyle/>
          <a:p>
            <a:pPr algn="l" indent="0" marL="0">
              <a:lnSpc>
                <a:spcPts val="2400"/>
              </a:lnSpc>
              <a:buNone/>
            </a:pPr>
            <a:r>
              <a:rPr lang="en-US" sz="1900" b="1" dirty="0">
                <a:solidFill>
                  <a:srgbClr val="3B4E4E"/>
                </a:solidFill>
                <a:latin typeface="Syne Bold" pitchFamily="34" charset="0"/>
                <a:ea typeface="Syne Bold" pitchFamily="34" charset="-122"/>
                <a:cs typeface="Syne Bold" pitchFamily="34" charset="-120"/>
              </a:rPr>
              <a:t>Element-wise Multiplication</a:t>
            </a:r>
            <a:endParaRPr lang="en-US" sz="1900" dirty="0"/>
          </a:p>
        </p:txBody>
      </p:sp>
      <p:sp>
        <p:nvSpPr>
          <p:cNvPr id="12" name="Text 6"/>
          <p:cNvSpPr/>
          <p:nvPr/>
        </p:nvSpPr>
        <p:spPr>
          <a:xfrm>
            <a:off x="7440335" y="5185172"/>
            <a:ext cx="6506170" cy="625078"/>
          </a:xfrm>
          <a:prstGeom prst="rect">
            <a:avLst/>
          </a:prstGeom>
          <a:noFill/>
          <a:ln/>
        </p:spPr>
        <p:txBody>
          <a:bodyPr wrap="square" lIns="0" tIns="0" rIns="0" bIns="0" rtlCol="0" anchor="t"/>
          <a:lstStyle/>
          <a:p>
            <a:pPr algn="l" indent="0" marL="0">
              <a:lnSpc>
                <a:spcPts val="2450"/>
              </a:lnSpc>
              <a:buNone/>
            </a:pPr>
            <a:r>
              <a:rPr lang="en-US" sz="1500" dirty="0">
                <a:solidFill>
                  <a:srgbClr val="3B4E4E"/>
                </a:solidFill>
                <a:latin typeface="Overpass Light" pitchFamily="34" charset="0"/>
                <a:ea typeface="Overpass Light" pitchFamily="34" charset="-122"/>
                <a:cs typeface="Overpass Light" pitchFamily="34" charset="-120"/>
              </a:rPr>
              <a:t>At each position, the kernel is element-wise multiplied with the corresponding region of the input image.</a:t>
            </a:r>
            <a:endParaRPr lang="en-US" sz="1500" dirty="0"/>
          </a:p>
        </p:txBody>
      </p:sp>
      <p:pic>
        <p:nvPicPr>
          <p:cNvPr id="13" name="Image 4" descr="preencoded.png">    </p:cNvPr>
          <p:cNvPicPr>
            <a:picLocks noChangeAspect="1"/>
          </p:cNvPicPr>
          <p:nvPr/>
        </p:nvPicPr>
        <p:blipFill>
          <a:blip r:embed="rId5"/>
          <a:stretch>
            <a:fillRect/>
          </a:stretch>
        </p:blipFill>
        <p:spPr>
          <a:xfrm>
            <a:off x="6170295" y="6130409"/>
            <a:ext cx="977027" cy="1563172"/>
          </a:xfrm>
          <a:prstGeom prst="rect">
            <a:avLst/>
          </a:prstGeom>
        </p:spPr>
      </p:pic>
      <p:sp>
        <p:nvSpPr>
          <p:cNvPr id="14" name="Text 7"/>
          <p:cNvSpPr/>
          <p:nvPr/>
        </p:nvSpPr>
        <p:spPr>
          <a:xfrm>
            <a:off x="7440335" y="6325791"/>
            <a:ext cx="2442567" cy="305395"/>
          </a:xfrm>
          <a:prstGeom prst="rect">
            <a:avLst/>
          </a:prstGeom>
          <a:noFill/>
          <a:ln/>
        </p:spPr>
        <p:txBody>
          <a:bodyPr wrap="none" lIns="0" tIns="0" rIns="0" bIns="0" rtlCol="0" anchor="t"/>
          <a:lstStyle/>
          <a:p>
            <a:pPr algn="l" indent="0" marL="0">
              <a:lnSpc>
                <a:spcPts val="2400"/>
              </a:lnSpc>
              <a:buNone/>
            </a:pPr>
            <a:r>
              <a:rPr lang="en-US" sz="1900" b="1" dirty="0">
                <a:solidFill>
                  <a:srgbClr val="3B4E4E"/>
                </a:solidFill>
                <a:latin typeface="Syne Bold" pitchFamily="34" charset="0"/>
                <a:ea typeface="Syne Bold" pitchFamily="34" charset="-122"/>
                <a:cs typeface="Syne Bold" pitchFamily="34" charset="-120"/>
              </a:rPr>
              <a:t>Summation</a:t>
            </a:r>
            <a:endParaRPr lang="en-US" sz="1900" dirty="0"/>
          </a:p>
        </p:txBody>
      </p:sp>
      <p:sp>
        <p:nvSpPr>
          <p:cNvPr id="15" name="Text 8"/>
          <p:cNvSpPr/>
          <p:nvPr/>
        </p:nvSpPr>
        <p:spPr>
          <a:xfrm>
            <a:off x="7440335" y="6748343"/>
            <a:ext cx="6506170" cy="625078"/>
          </a:xfrm>
          <a:prstGeom prst="rect">
            <a:avLst/>
          </a:prstGeom>
          <a:noFill/>
          <a:ln/>
        </p:spPr>
        <p:txBody>
          <a:bodyPr wrap="square" lIns="0" tIns="0" rIns="0" bIns="0" rtlCol="0" anchor="t"/>
          <a:lstStyle/>
          <a:p>
            <a:pPr algn="l" indent="0" marL="0">
              <a:lnSpc>
                <a:spcPts val="2450"/>
              </a:lnSpc>
              <a:buNone/>
            </a:pPr>
            <a:r>
              <a:rPr lang="en-US" sz="1500" dirty="0">
                <a:solidFill>
                  <a:srgbClr val="3B4E4E"/>
                </a:solidFill>
                <a:latin typeface="Overpass Light" pitchFamily="34" charset="0"/>
                <a:ea typeface="Overpass Light" pitchFamily="34" charset="-122"/>
                <a:cs typeface="Overpass Light" pitchFamily="34" charset="-120"/>
              </a:rPr>
              <a:t>The resulting products are then summed to produce a single output value, which is placed in the output feature map.</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4260" y="753428"/>
            <a:ext cx="7655481" cy="1328976"/>
          </a:xfrm>
          <a:prstGeom prst="rect">
            <a:avLst/>
          </a:prstGeom>
          <a:noFill/>
          <a:ln/>
        </p:spPr>
        <p:txBody>
          <a:bodyPr wrap="square" lIns="0" tIns="0" rIns="0" bIns="0" rtlCol="0" anchor="t"/>
          <a:lstStyle/>
          <a:p>
            <a:pPr indent="0" marL="0">
              <a:lnSpc>
                <a:spcPts val="5200"/>
              </a:lnSpc>
              <a:buNone/>
            </a:pPr>
            <a:r>
              <a:rPr lang="en-US" sz="4150" b="1" dirty="0">
                <a:solidFill>
                  <a:srgbClr val="233939"/>
                </a:solidFill>
                <a:latin typeface="Syne Bold" pitchFamily="34" charset="0"/>
                <a:ea typeface="Syne Bold" pitchFamily="34" charset="-122"/>
                <a:cs typeface="Syne Bold" pitchFamily="34" charset="-120"/>
              </a:rPr>
              <a:t>Receptive Fields and Local Connectivity</a:t>
            </a:r>
            <a:endParaRPr lang="en-US" sz="4150" dirty="0"/>
          </a:p>
        </p:txBody>
      </p:sp>
      <p:sp>
        <p:nvSpPr>
          <p:cNvPr id="4" name="Shape 1"/>
          <p:cNvSpPr/>
          <p:nvPr/>
        </p:nvSpPr>
        <p:spPr>
          <a:xfrm>
            <a:off x="744260" y="2401372"/>
            <a:ext cx="3721418" cy="2941320"/>
          </a:xfrm>
          <a:prstGeom prst="roundRect">
            <a:avLst>
              <a:gd name="adj" fmla="val 3037"/>
            </a:avLst>
          </a:prstGeom>
          <a:solidFill>
            <a:srgbClr val="DDEEE6"/>
          </a:solidFill>
          <a:ln w="7620">
            <a:solidFill>
              <a:srgbClr val="C3D4CC"/>
            </a:solidFill>
            <a:prstDash val="solid"/>
          </a:ln>
        </p:spPr>
      </p:sp>
      <p:sp>
        <p:nvSpPr>
          <p:cNvPr id="5" name="Text 2"/>
          <p:cNvSpPr/>
          <p:nvPr/>
        </p:nvSpPr>
        <p:spPr>
          <a:xfrm>
            <a:off x="964525" y="2621637"/>
            <a:ext cx="2658070" cy="332303"/>
          </a:xfrm>
          <a:prstGeom prst="rect">
            <a:avLst/>
          </a:prstGeom>
          <a:noFill/>
          <a:ln/>
        </p:spPr>
        <p:txBody>
          <a:bodyPr wrap="none" lIns="0" tIns="0" rIns="0" bIns="0" rtlCol="0" anchor="t"/>
          <a:lstStyle/>
          <a:p>
            <a:pPr indent="0" marL="0">
              <a:lnSpc>
                <a:spcPts val="2600"/>
              </a:lnSpc>
              <a:buNone/>
            </a:pPr>
            <a:r>
              <a:rPr lang="en-US" sz="2050" b="1" dirty="0">
                <a:solidFill>
                  <a:srgbClr val="3B4E4E"/>
                </a:solidFill>
                <a:latin typeface="Syne Bold" pitchFamily="34" charset="0"/>
                <a:ea typeface="Syne Bold" pitchFamily="34" charset="-122"/>
                <a:cs typeface="Syne Bold" pitchFamily="34" charset="-120"/>
              </a:rPr>
              <a:t>Receptive Fields</a:t>
            </a:r>
            <a:endParaRPr lang="en-US" sz="2050" dirty="0"/>
          </a:p>
        </p:txBody>
      </p:sp>
      <p:sp>
        <p:nvSpPr>
          <p:cNvPr id="6" name="Text 3"/>
          <p:cNvSpPr/>
          <p:nvPr/>
        </p:nvSpPr>
        <p:spPr>
          <a:xfrm>
            <a:off x="964525" y="3081457"/>
            <a:ext cx="3280886" cy="1700808"/>
          </a:xfrm>
          <a:prstGeom prst="rect">
            <a:avLst/>
          </a:prstGeom>
          <a:noFill/>
          <a:ln/>
        </p:spPr>
        <p:txBody>
          <a:bodyPr wrap="square" lIns="0" tIns="0" rIns="0" bIns="0" rtlCol="0" anchor="t"/>
          <a:lstStyle/>
          <a:p>
            <a:pPr indent="0" marL="0">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The receptive field refers to the region in the input that a particular neuron or feature detector in a neural network is sensitive to.</a:t>
            </a:r>
            <a:endParaRPr lang="en-US" sz="1650" dirty="0"/>
          </a:p>
        </p:txBody>
      </p:sp>
      <p:sp>
        <p:nvSpPr>
          <p:cNvPr id="7" name="Shape 4"/>
          <p:cNvSpPr/>
          <p:nvPr/>
        </p:nvSpPr>
        <p:spPr>
          <a:xfrm>
            <a:off x="4678323" y="2401372"/>
            <a:ext cx="3721418" cy="2941320"/>
          </a:xfrm>
          <a:prstGeom prst="roundRect">
            <a:avLst>
              <a:gd name="adj" fmla="val 3037"/>
            </a:avLst>
          </a:prstGeom>
          <a:solidFill>
            <a:srgbClr val="DDEEE6"/>
          </a:solidFill>
          <a:ln w="7620">
            <a:solidFill>
              <a:srgbClr val="C3D4CC"/>
            </a:solidFill>
            <a:prstDash val="solid"/>
          </a:ln>
        </p:spPr>
      </p:sp>
      <p:sp>
        <p:nvSpPr>
          <p:cNvPr id="8" name="Text 5"/>
          <p:cNvSpPr/>
          <p:nvPr/>
        </p:nvSpPr>
        <p:spPr>
          <a:xfrm>
            <a:off x="4898588" y="2621637"/>
            <a:ext cx="2737485" cy="332303"/>
          </a:xfrm>
          <a:prstGeom prst="rect">
            <a:avLst/>
          </a:prstGeom>
          <a:noFill/>
          <a:ln/>
        </p:spPr>
        <p:txBody>
          <a:bodyPr wrap="none" lIns="0" tIns="0" rIns="0" bIns="0" rtlCol="0" anchor="t"/>
          <a:lstStyle/>
          <a:p>
            <a:pPr indent="0" marL="0">
              <a:lnSpc>
                <a:spcPts val="2600"/>
              </a:lnSpc>
              <a:buNone/>
            </a:pPr>
            <a:r>
              <a:rPr lang="en-US" sz="2050" b="1" dirty="0">
                <a:solidFill>
                  <a:srgbClr val="3B4E4E"/>
                </a:solidFill>
                <a:latin typeface="Syne Bold" pitchFamily="34" charset="0"/>
                <a:ea typeface="Syne Bold" pitchFamily="34" charset="-122"/>
                <a:cs typeface="Syne Bold" pitchFamily="34" charset="-120"/>
              </a:rPr>
              <a:t>Local Connectivity</a:t>
            </a:r>
            <a:endParaRPr lang="en-US" sz="2050" dirty="0"/>
          </a:p>
        </p:txBody>
      </p:sp>
      <p:sp>
        <p:nvSpPr>
          <p:cNvPr id="9" name="Text 6"/>
          <p:cNvSpPr/>
          <p:nvPr/>
        </p:nvSpPr>
        <p:spPr>
          <a:xfrm>
            <a:off x="4898588" y="3081457"/>
            <a:ext cx="3280886" cy="2040969"/>
          </a:xfrm>
          <a:prstGeom prst="rect">
            <a:avLst/>
          </a:prstGeom>
          <a:noFill/>
          <a:ln/>
        </p:spPr>
        <p:txBody>
          <a:bodyPr wrap="square" lIns="0" tIns="0" rIns="0" bIns="0" rtlCol="0" anchor="t"/>
          <a:lstStyle/>
          <a:p>
            <a:pPr indent="0" marL="0">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In convolutional layers, each neuron is only connected to a local region in the previous layer, unlike fully connected layers where each neuron is connected to all neurons in the previous layer.</a:t>
            </a:r>
            <a:endParaRPr lang="en-US" sz="1650" dirty="0"/>
          </a:p>
        </p:txBody>
      </p:sp>
      <p:sp>
        <p:nvSpPr>
          <p:cNvPr id="10" name="Shape 7"/>
          <p:cNvSpPr/>
          <p:nvPr/>
        </p:nvSpPr>
        <p:spPr>
          <a:xfrm>
            <a:off x="744260" y="5555337"/>
            <a:ext cx="7655481" cy="1920835"/>
          </a:xfrm>
          <a:prstGeom prst="roundRect">
            <a:avLst>
              <a:gd name="adj" fmla="val 4650"/>
            </a:avLst>
          </a:prstGeom>
          <a:solidFill>
            <a:srgbClr val="DDEEE6"/>
          </a:solidFill>
          <a:ln w="7620">
            <a:solidFill>
              <a:srgbClr val="C3D4CC"/>
            </a:solidFill>
            <a:prstDash val="solid"/>
          </a:ln>
        </p:spPr>
      </p:sp>
      <p:sp>
        <p:nvSpPr>
          <p:cNvPr id="11" name="Text 8"/>
          <p:cNvSpPr/>
          <p:nvPr/>
        </p:nvSpPr>
        <p:spPr>
          <a:xfrm>
            <a:off x="964525" y="5775603"/>
            <a:ext cx="3139083" cy="332303"/>
          </a:xfrm>
          <a:prstGeom prst="rect">
            <a:avLst/>
          </a:prstGeom>
          <a:noFill/>
          <a:ln/>
        </p:spPr>
        <p:txBody>
          <a:bodyPr wrap="none" lIns="0" tIns="0" rIns="0" bIns="0" rtlCol="0" anchor="t"/>
          <a:lstStyle/>
          <a:p>
            <a:pPr indent="0" marL="0">
              <a:lnSpc>
                <a:spcPts val="2600"/>
              </a:lnSpc>
              <a:buNone/>
            </a:pPr>
            <a:r>
              <a:rPr lang="en-US" sz="2050" b="1" dirty="0">
                <a:solidFill>
                  <a:srgbClr val="3B4E4E"/>
                </a:solidFill>
                <a:latin typeface="Syne Bold" pitchFamily="34" charset="0"/>
                <a:ea typeface="Syne Bold" pitchFamily="34" charset="-122"/>
                <a:cs typeface="Syne Bold" pitchFamily="34" charset="-120"/>
              </a:rPr>
              <a:t>Hierarchical Features</a:t>
            </a:r>
            <a:endParaRPr lang="en-US" sz="2050" dirty="0"/>
          </a:p>
        </p:txBody>
      </p:sp>
      <p:sp>
        <p:nvSpPr>
          <p:cNvPr id="12" name="Text 9"/>
          <p:cNvSpPr/>
          <p:nvPr/>
        </p:nvSpPr>
        <p:spPr>
          <a:xfrm>
            <a:off x="964525" y="6235422"/>
            <a:ext cx="7214949" cy="1020485"/>
          </a:xfrm>
          <a:prstGeom prst="rect">
            <a:avLst/>
          </a:prstGeom>
          <a:noFill/>
          <a:ln/>
        </p:spPr>
        <p:txBody>
          <a:bodyPr wrap="square" lIns="0" tIns="0" rIns="0" bIns="0" rtlCol="0" anchor="t"/>
          <a:lstStyle/>
          <a:p>
            <a:pPr indent="0" marL="0">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This local connectivity allows convolutional networks to learn a hierarchy of features, from low-level patterns to high-level concepts, as the data propagates through the layers.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47405"/>
            <a:ext cx="7199471"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Padding in Convolution</a:t>
            </a:r>
            <a:endParaRPr lang="en-US" sz="4450" dirty="0"/>
          </a:p>
        </p:txBody>
      </p:sp>
      <p:pic>
        <p:nvPicPr>
          <p:cNvPr id="3" name="Image 0" descr="preencoded.png">    </p:cNvPr>
          <p:cNvPicPr>
            <a:picLocks noChangeAspect="1"/>
          </p:cNvPicPr>
          <p:nvPr/>
        </p:nvPicPr>
        <p:blipFill>
          <a:blip r:embed="rId1"/>
          <a:stretch>
            <a:fillRect/>
          </a:stretch>
        </p:blipFill>
        <p:spPr>
          <a:xfrm>
            <a:off x="793790" y="2309813"/>
            <a:ext cx="4120753" cy="2546747"/>
          </a:xfrm>
          <a:prstGeom prst="rect">
            <a:avLst/>
          </a:prstGeom>
        </p:spPr>
      </p:pic>
      <p:sp>
        <p:nvSpPr>
          <p:cNvPr id="4" name="Text 1"/>
          <p:cNvSpPr/>
          <p:nvPr/>
        </p:nvSpPr>
        <p:spPr>
          <a:xfrm>
            <a:off x="793790" y="51400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Zero Padding</a:t>
            </a:r>
            <a:endParaRPr lang="en-US" sz="2200" dirty="0"/>
          </a:p>
        </p:txBody>
      </p:sp>
      <p:sp>
        <p:nvSpPr>
          <p:cNvPr id="5" name="Text 2"/>
          <p:cNvSpPr/>
          <p:nvPr/>
        </p:nvSpPr>
        <p:spPr>
          <a:xfrm>
            <a:off x="793790" y="5630466"/>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Padding the input image with a border of zeros allows the convolution to be applied at the edges, preserving the original image size in the output.</a:t>
            </a:r>
            <a:endParaRPr lang="en-US" sz="1750" dirty="0"/>
          </a:p>
        </p:txBody>
      </p:sp>
      <p:pic>
        <p:nvPicPr>
          <p:cNvPr id="6" name="Image 1" descr="preencoded.png">    </p:cNvPr>
          <p:cNvPicPr>
            <a:picLocks noChangeAspect="1"/>
          </p:cNvPicPr>
          <p:nvPr/>
        </p:nvPicPr>
        <p:blipFill>
          <a:blip r:embed="rId2"/>
          <a:stretch>
            <a:fillRect/>
          </a:stretch>
        </p:blipFill>
        <p:spPr>
          <a:xfrm>
            <a:off x="5254704" y="2309813"/>
            <a:ext cx="4120872" cy="2546866"/>
          </a:xfrm>
          <a:prstGeom prst="rect">
            <a:avLst/>
          </a:prstGeom>
        </p:spPr>
      </p:pic>
      <p:sp>
        <p:nvSpPr>
          <p:cNvPr id="7" name="Text 3"/>
          <p:cNvSpPr/>
          <p:nvPr/>
        </p:nvSpPr>
        <p:spPr>
          <a:xfrm>
            <a:off x="5254704" y="51401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Valid Padding</a:t>
            </a:r>
            <a:endParaRPr lang="en-US" sz="2200" dirty="0"/>
          </a:p>
        </p:txBody>
      </p:sp>
      <p:sp>
        <p:nvSpPr>
          <p:cNvPr id="8" name="Text 4"/>
          <p:cNvSpPr/>
          <p:nvPr/>
        </p:nvSpPr>
        <p:spPr>
          <a:xfrm>
            <a:off x="5254704" y="5630585"/>
            <a:ext cx="4120872" cy="1451610"/>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Applying the convolution kernel only where it fits completely within the input image results in a smaller output feature map, discarding the edge pixels.</a:t>
            </a:r>
            <a:endParaRPr lang="en-US" sz="1750" dirty="0"/>
          </a:p>
        </p:txBody>
      </p:sp>
      <p:pic>
        <p:nvPicPr>
          <p:cNvPr id="9" name="Image 2" descr="preencoded.png">    </p:cNvPr>
          <p:cNvPicPr>
            <a:picLocks noChangeAspect="1"/>
          </p:cNvPicPr>
          <p:nvPr/>
        </p:nvPicPr>
        <p:blipFill>
          <a:blip r:embed="rId3"/>
          <a:stretch>
            <a:fillRect/>
          </a:stretch>
        </p:blipFill>
        <p:spPr>
          <a:xfrm>
            <a:off x="9715738" y="2309813"/>
            <a:ext cx="4120753" cy="2546747"/>
          </a:xfrm>
          <a:prstGeom prst="rect">
            <a:avLst/>
          </a:prstGeom>
        </p:spPr>
      </p:pic>
      <p:sp>
        <p:nvSpPr>
          <p:cNvPr id="10" name="Text 5"/>
          <p:cNvSpPr/>
          <p:nvPr/>
        </p:nvSpPr>
        <p:spPr>
          <a:xfrm>
            <a:off x="9715738" y="51400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Same Padding</a:t>
            </a:r>
            <a:endParaRPr lang="en-US" sz="2200" dirty="0"/>
          </a:p>
        </p:txBody>
      </p:sp>
      <p:sp>
        <p:nvSpPr>
          <p:cNvPr id="11" name="Text 6"/>
          <p:cNvSpPr/>
          <p:nvPr/>
        </p:nvSpPr>
        <p:spPr>
          <a:xfrm>
            <a:off x="9715738" y="5630466"/>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Padding the input with zeros to produce an output feature map of the same spatial dimensions as the input allows the full image to be preserved.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78374"/>
            <a:ext cx="6410325"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Stride in Convolution</a:t>
            </a:r>
            <a:endParaRPr lang="en-US" sz="4450" dirty="0"/>
          </a:p>
        </p:txBody>
      </p:sp>
      <p:sp>
        <p:nvSpPr>
          <p:cNvPr id="3" name="Text 1"/>
          <p:cNvSpPr/>
          <p:nvPr/>
        </p:nvSpPr>
        <p:spPr>
          <a:xfrm>
            <a:off x="793790" y="2554129"/>
            <a:ext cx="2845594" cy="1062990"/>
          </a:xfrm>
          <a:prstGeom prst="rect">
            <a:avLst/>
          </a:prstGeom>
          <a:noFill/>
          <a:ln/>
        </p:spPr>
        <p:txBody>
          <a:bodyPr wrap="squar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Adjusting Convolution Window</a:t>
            </a:r>
            <a:endParaRPr lang="en-US" sz="2200" dirty="0"/>
          </a:p>
        </p:txBody>
      </p:sp>
      <p:sp>
        <p:nvSpPr>
          <p:cNvPr id="4" name="Text 2"/>
          <p:cNvSpPr/>
          <p:nvPr/>
        </p:nvSpPr>
        <p:spPr>
          <a:xfrm>
            <a:off x="793790" y="3843933"/>
            <a:ext cx="2845594" cy="290322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stride parameter in convolution allows us to control the step size of the convolution window as it moves across the input image. This lets us adjust the spatial resolution of the output feature map.</a:t>
            </a:r>
            <a:endParaRPr lang="en-US" sz="1750" dirty="0"/>
          </a:p>
        </p:txBody>
      </p:sp>
      <p:sp>
        <p:nvSpPr>
          <p:cNvPr id="5" name="Text 3"/>
          <p:cNvSpPr/>
          <p:nvPr/>
        </p:nvSpPr>
        <p:spPr>
          <a:xfrm>
            <a:off x="4200406" y="2554129"/>
            <a:ext cx="2845594" cy="708660"/>
          </a:xfrm>
          <a:prstGeom prst="rect">
            <a:avLst/>
          </a:prstGeom>
          <a:noFill/>
          <a:ln/>
        </p:spPr>
        <p:txBody>
          <a:bodyPr wrap="squar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Reducing Spatial Dimensions</a:t>
            </a:r>
            <a:endParaRPr lang="en-US" sz="2200" dirty="0"/>
          </a:p>
        </p:txBody>
      </p:sp>
      <p:sp>
        <p:nvSpPr>
          <p:cNvPr id="6" name="Text 4"/>
          <p:cNvSpPr/>
          <p:nvPr/>
        </p:nvSpPr>
        <p:spPr>
          <a:xfrm>
            <a:off x="4200406" y="3489603"/>
            <a:ext cx="2845594" cy="290322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Increasing the stride value will decrease the spatial dimensions of the output, reducing the number of computed features. This can be useful for downsampling and managing computational complexity.</a:t>
            </a:r>
            <a:endParaRPr lang="en-US" sz="1750" dirty="0"/>
          </a:p>
        </p:txBody>
      </p:sp>
      <p:sp>
        <p:nvSpPr>
          <p:cNvPr id="7" name="Text 5"/>
          <p:cNvSpPr/>
          <p:nvPr/>
        </p:nvSpPr>
        <p:spPr>
          <a:xfrm>
            <a:off x="7607022" y="2554129"/>
            <a:ext cx="2845594" cy="708660"/>
          </a:xfrm>
          <a:prstGeom prst="rect">
            <a:avLst/>
          </a:prstGeom>
          <a:noFill/>
          <a:ln/>
        </p:spPr>
        <p:txBody>
          <a:bodyPr wrap="squar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Overlap and Receptive Fields</a:t>
            </a:r>
            <a:endParaRPr lang="en-US" sz="2200" dirty="0"/>
          </a:p>
        </p:txBody>
      </p:sp>
      <p:sp>
        <p:nvSpPr>
          <p:cNvPr id="8" name="Text 6"/>
          <p:cNvSpPr/>
          <p:nvPr/>
        </p:nvSpPr>
        <p:spPr>
          <a:xfrm>
            <a:off x="7607022" y="3489603"/>
            <a:ext cx="2845594" cy="290322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With a stride greater than 1, the convolution window will not fully overlap, leading to non-contiguous receptive fields in the output. This can affect the model's ability to capture spatial relationships.</a:t>
            </a:r>
            <a:endParaRPr lang="en-US" sz="1750" dirty="0"/>
          </a:p>
        </p:txBody>
      </p:sp>
      <p:pic>
        <p:nvPicPr>
          <p:cNvPr id="9" name="Image 0" descr="preencoded.png">    </p:cNvPr>
          <p:cNvPicPr>
            <a:picLocks noChangeAspect="1"/>
          </p:cNvPicPr>
          <p:nvPr/>
        </p:nvPicPr>
        <p:blipFill>
          <a:blip r:embed="rId1"/>
          <a:stretch>
            <a:fillRect/>
          </a:stretch>
        </p:blipFill>
        <p:spPr>
          <a:xfrm>
            <a:off x="11013638" y="2582466"/>
            <a:ext cx="2845594" cy="21341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2024-11-04T13:15:04Z</dcterms:created>
  <dcterms:modified xsi:type="dcterms:W3CDTF">2024-11-04T13:15:04Z</dcterms:modified>
</cp:coreProperties>
</file>